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48"/>
  </p:notesMasterIdLst>
  <p:sldIdLst>
    <p:sldId id="256" r:id="rId2"/>
    <p:sldId id="257" r:id="rId3"/>
    <p:sldId id="272" r:id="rId4"/>
    <p:sldId id="264" r:id="rId5"/>
    <p:sldId id="263" r:id="rId6"/>
    <p:sldId id="260" r:id="rId7"/>
    <p:sldId id="261" r:id="rId8"/>
    <p:sldId id="262" r:id="rId9"/>
    <p:sldId id="313" r:id="rId10"/>
    <p:sldId id="290" r:id="rId11"/>
    <p:sldId id="266" r:id="rId12"/>
    <p:sldId id="267" r:id="rId13"/>
    <p:sldId id="268" r:id="rId14"/>
    <p:sldId id="269" r:id="rId15"/>
    <p:sldId id="270" r:id="rId16"/>
    <p:sldId id="305" r:id="rId17"/>
    <p:sldId id="271" r:id="rId18"/>
    <p:sldId id="265" r:id="rId19"/>
    <p:sldId id="294" r:id="rId20"/>
    <p:sldId id="298" r:id="rId21"/>
    <p:sldId id="297" r:id="rId22"/>
    <p:sldId id="296" r:id="rId23"/>
    <p:sldId id="273" r:id="rId24"/>
    <p:sldId id="274" r:id="rId25"/>
    <p:sldId id="275" r:id="rId26"/>
    <p:sldId id="276" r:id="rId27"/>
    <p:sldId id="306" r:id="rId28"/>
    <p:sldId id="307" r:id="rId29"/>
    <p:sldId id="308" r:id="rId30"/>
    <p:sldId id="309" r:id="rId31"/>
    <p:sldId id="310" r:id="rId32"/>
    <p:sldId id="311" r:id="rId33"/>
    <p:sldId id="312" r:id="rId34"/>
    <p:sldId id="299" r:id="rId35"/>
    <p:sldId id="300" r:id="rId36"/>
    <p:sldId id="301" r:id="rId37"/>
    <p:sldId id="302" r:id="rId38"/>
    <p:sldId id="304" r:id="rId39"/>
    <p:sldId id="303" r:id="rId40"/>
    <p:sldId id="286" r:id="rId41"/>
    <p:sldId id="285" r:id="rId42"/>
    <p:sldId id="287" r:id="rId43"/>
    <p:sldId id="288" r:id="rId44"/>
    <p:sldId id="289" r:id="rId45"/>
    <p:sldId id="292" r:id="rId46"/>
    <p:sldId id="291" r:id="rId47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B62B0559-F376-4C1E-AED9-7D81575C8BD6}" type="datetimeFigureOut">
              <a:rPr lang="fa-IR" smtClean="0"/>
              <a:pPr/>
              <a:t>1443/04/18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9EACF8E-D7D5-4517-A866-AB0AA7419088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927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77A138-FB51-4DF3-9928-2BA145A6786C}" type="slidenum">
              <a:rPr lang="en-US" altLang="en-US" smtClean="0"/>
              <a:pPr/>
              <a:t>5</a:t>
            </a:fld>
            <a:endParaRPr lang="en-US" alt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2478F8-120A-4141-B88E-D2598ED3B027}" type="slidenum">
              <a:rPr lang="en-US" altLang="en-US" smtClean="0"/>
              <a:pPr/>
              <a:t>6</a:t>
            </a:fld>
            <a:endParaRPr lang="en-US" alt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8ED8FA-7E0F-40B8-93F4-8CA8FCE0404F}" type="slidenum">
              <a:rPr lang="en-US" altLang="en-US" smtClean="0"/>
              <a:pPr/>
              <a:t>7</a:t>
            </a:fld>
            <a:endParaRPr lang="en-US" alt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57EB71-4DD6-4354-8414-03B5C8E9E6F1}" type="slidenum">
              <a:rPr lang="en-US" altLang="en-US" smtClean="0"/>
              <a:pPr/>
              <a:t>8</a:t>
            </a:fld>
            <a:endParaRPr lang="en-US" alt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077661E-7C41-4F11-9309-BE0D398D41E0}" type="datetimeFigureOut">
              <a:rPr lang="fa-IR" smtClean="0"/>
              <a:pPr/>
              <a:t>1443/04/18</a:t>
            </a:fld>
            <a:endParaRPr lang="fa-I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888C1B3-CF13-4943-B832-EEBD54AA85FE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77661E-7C41-4F11-9309-BE0D398D41E0}" type="datetimeFigureOut">
              <a:rPr lang="fa-IR" smtClean="0"/>
              <a:pPr/>
              <a:t>1443/04/18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88C1B3-CF13-4943-B832-EEBD54AA85FE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77661E-7C41-4F11-9309-BE0D398D41E0}" type="datetimeFigureOut">
              <a:rPr lang="fa-IR" smtClean="0"/>
              <a:pPr/>
              <a:t>1443/04/18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88C1B3-CF13-4943-B832-EEBD54AA85FE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77661E-7C41-4F11-9309-BE0D398D41E0}" type="datetimeFigureOut">
              <a:rPr lang="fa-IR" smtClean="0"/>
              <a:pPr/>
              <a:t>1443/04/18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88C1B3-CF13-4943-B832-EEBD54AA85FE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77661E-7C41-4F11-9309-BE0D398D41E0}" type="datetimeFigureOut">
              <a:rPr lang="fa-IR" smtClean="0"/>
              <a:pPr/>
              <a:t>1443/04/18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88C1B3-CF13-4943-B832-EEBD54AA85FE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77661E-7C41-4F11-9309-BE0D398D41E0}" type="datetimeFigureOut">
              <a:rPr lang="fa-IR" smtClean="0"/>
              <a:pPr/>
              <a:t>1443/04/18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88C1B3-CF13-4943-B832-EEBD54AA85FE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77661E-7C41-4F11-9309-BE0D398D41E0}" type="datetimeFigureOut">
              <a:rPr lang="fa-IR" smtClean="0"/>
              <a:pPr/>
              <a:t>1443/04/18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88C1B3-CF13-4943-B832-EEBD54AA85FE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77661E-7C41-4F11-9309-BE0D398D41E0}" type="datetimeFigureOut">
              <a:rPr lang="fa-IR" smtClean="0"/>
              <a:pPr/>
              <a:t>1443/04/18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88C1B3-CF13-4943-B832-EEBD54AA85FE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77661E-7C41-4F11-9309-BE0D398D41E0}" type="datetimeFigureOut">
              <a:rPr lang="fa-IR" smtClean="0"/>
              <a:pPr/>
              <a:t>1443/04/18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88C1B3-CF13-4943-B832-EEBD54AA85FE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077661E-7C41-4F11-9309-BE0D398D41E0}" type="datetimeFigureOut">
              <a:rPr lang="fa-IR" smtClean="0"/>
              <a:pPr/>
              <a:t>1443/04/18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88C1B3-CF13-4943-B832-EEBD54AA85FE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077661E-7C41-4F11-9309-BE0D398D41E0}" type="datetimeFigureOut">
              <a:rPr lang="fa-IR" smtClean="0"/>
              <a:pPr/>
              <a:t>1443/04/18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888C1B3-CF13-4943-B832-EEBD54AA85FE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077661E-7C41-4F11-9309-BE0D398D41E0}" type="datetimeFigureOut">
              <a:rPr lang="fa-IR" smtClean="0"/>
              <a:pPr/>
              <a:t>1443/04/18</a:t>
            </a:fld>
            <a:endParaRPr lang="fa-I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888C1B3-CF13-4943-B832-EEBD54AA85FE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8215370" cy="2100282"/>
          </a:xfrm>
        </p:spPr>
        <p:txBody>
          <a:bodyPr>
            <a:normAutofit/>
          </a:bodyPr>
          <a:lstStyle/>
          <a:p>
            <a:pPr algn="ctr" rtl="1"/>
            <a:r>
              <a:rPr lang="fa-IR" sz="4000" dirty="0" smtClean="0">
                <a:cs typeface="+mn-cs"/>
              </a:rPr>
              <a:t> اشنایی با نرم افزار های  مدیریت منابع</a:t>
            </a:r>
            <a:r>
              <a:rPr lang="en-US" sz="4000" dirty="0" smtClean="0">
                <a:cs typeface="+mn-cs"/>
              </a:rPr>
              <a:t/>
            </a:r>
            <a:br>
              <a:rPr lang="en-US" sz="4000" dirty="0" smtClean="0">
                <a:cs typeface="+mn-cs"/>
              </a:rPr>
            </a:br>
            <a:r>
              <a:rPr lang="fa-IR" sz="4000" dirty="0">
                <a:cs typeface="+mn-cs"/>
              </a:rPr>
              <a:t>(</a:t>
            </a:r>
            <a:r>
              <a:rPr lang="fa-IR" sz="4000" dirty="0" smtClean="0">
                <a:cs typeface="+mn-cs"/>
              </a:rPr>
              <a:t> نرم افزار رفرنس نویسی  </a:t>
            </a:r>
            <a:r>
              <a:rPr lang="en-US" sz="4000" dirty="0" smtClean="0">
                <a:cs typeface="+mn-cs"/>
              </a:rPr>
              <a:t>EndNote</a:t>
            </a:r>
            <a:r>
              <a:rPr lang="fa-IR" sz="4000" dirty="0" smtClean="0">
                <a:cs typeface="+mn-cs"/>
              </a:rPr>
              <a:t>)</a:t>
            </a:r>
            <a:endParaRPr lang="fa-IR" sz="4000" dirty="0">
              <a:cs typeface="+mn-cs"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3276600"/>
            <a:ext cx="7543800" cy="1600200"/>
          </a:xfrm>
        </p:spPr>
        <p:txBody>
          <a:bodyPr>
            <a:noAutofit/>
          </a:bodyPr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en-US" sz="2000" dirty="0" smtClean="0"/>
              <a:t>2021</a:t>
            </a:r>
            <a:endParaRPr lang="en-US" sz="2000" dirty="0" smtClean="0"/>
          </a:p>
          <a:p>
            <a:pPr algn="ctr" rtl="1" eaLnBrk="1" hangingPunct="1">
              <a:lnSpc>
                <a:spcPct val="90000"/>
              </a:lnSpc>
              <a:defRPr/>
            </a:pPr>
            <a:r>
              <a:rPr lang="en-US" sz="2000" dirty="0" smtClean="0"/>
              <a:t>Dr. </a:t>
            </a:r>
            <a:r>
              <a:rPr lang="en-US" sz="2000" dirty="0" err="1" smtClean="0"/>
              <a:t>Saeid</a:t>
            </a:r>
            <a:r>
              <a:rPr lang="en-US" sz="2000" dirty="0" smtClean="0"/>
              <a:t> </a:t>
            </a:r>
            <a:r>
              <a:rPr lang="en-US" sz="2000" dirty="0" err="1" smtClean="0"/>
              <a:t>Valizadeh</a:t>
            </a:r>
            <a:endParaRPr lang="en-US" sz="2000" dirty="0" smtClean="0"/>
          </a:p>
          <a:p>
            <a:pPr algn="ctr" rtl="1" eaLnBrk="1" hangingPunct="1">
              <a:lnSpc>
                <a:spcPct val="90000"/>
              </a:lnSpc>
              <a:defRPr/>
            </a:pPr>
            <a:r>
              <a:rPr lang="en-US" sz="2000" i="1" dirty="0" smtClean="0"/>
              <a:t>PhD In Medical Virology</a:t>
            </a:r>
          </a:p>
          <a:p>
            <a:pPr algn="ctr" rtl="1" eaLnBrk="1" hangingPunct="1">
              <a:lnSpc>
                <a:spcPct val="90000"/>
              </a:lnSpc>
              <a:defRPr/>
            </a:pPr>
            <a:r>
              <a:rPr lang="en-US" sz="2000" dirty="0" err="1" smtClean="0"/>
              <a:t>Semnan</a:t>
            </a:r>
            <a:r>
              <a:rPr lang="en-US" sz="2000" dirty="0" smtClean="0"/>
              <a:t> University of Medical Sciences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5562600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dirty="0">
                <a:solidFill>
                  <a:srgbClr val="002060"/>
                </a:solidFill>
              </a:rPr>
              <a:t>svalizadeh@semums.ac.ir</a:t>
            </a:r>
          </a:p>
          <a:p>
            <a:pPr algn="ctr" rtl="0"/>
            <a:r>
              <a:rPr lang="en-US" dirty="0">
                <a:solidFill>
                  <a:srgbClr val="002060"/>
                </a:solidFill>
              </a:rPr>
              <a:t>saeid_valizadeh@yahoo.com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fa-IR" dirty="0" smtClean="0"/>
              <a:t>پنجره کتابخانه </a:t>
            </a:r>
            <a:r>
              <a:rPr lang="en-US" dirty="0" err="1" smtClean="0"/>
              <a:t>EndNote</a:t>
            </a:r>
            <a:r>
              <a:rPr lang="fa-IR" dirty="0" smtClean="0"/>
              <a:t>  دارای </a:t>
            </a:r>
            <a:r>
              <a:rPr lang="en-US" dirty="0" smtClean="0"/>
              <a:t> </a:t>
            </a:r>
            <a:r>
              <a:rPr lang="fa-IR" dirty="0" smtClean="0"/>
              <a:t>چهار پنل اصلی</a:t>
            </a:r>
            <a:r>
              <a:rPr lang="en-US" dirty="0" smtClean="0"/>
              <a:t> </a:t>
            </a:r>
            <a:r>
              <a:rPr lang="fa-IR" dirty="0" smtClean="0"/>
              <a:t> زیر و یک نوار ابزار</a:t>
            </a:r>
            <a:r>
              <a:rPr lang="en-US" dirty="0" smtClean="0"/>
              <a:t> </a:t>
            </a:r>
            <a:r>
              <a:rPr lang="fa-IR" dirty="0" smtClean="0"/>
              <a:t> ( و یک منو اصلی) می باشد:</a:t>
            </a:r>
          </a:p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Reference  List  Panel</a:t>
            </a:r>
            <a:r>
              <a:rPr lang="fa-IR" dirty="0" smtClean="0"/>
              <a:t>: این پنل شامل لیست منابع بصورت ستونی است که حاوی اطلاعات هر منبع شامل نام نویسنده (گان) ، سال ، عنوان، نام مجله، نوع منبع و غیره است </a:t>
            </a:r>
            <a:endParaRPr lang="en-US" dirty="0" smtClean="0"/>
          </a:p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Group Panel</a:t>
            </a:r>
            <a:r>
              <a:rPr lang="fa-IR" dirty="0" smtClean="0"/>
              <a:t>:  شامل گروه های مختلف منابع ایجاد شده (جهت دسته بندی منابع و باز یابی اسانتر انها)</a:t>
            </a:r>
            <a:endParaRPr lang="en-US" dirty="0" smtClean="0"/>
          </a:p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Search Panel</a:t>
            </a:r>
            <a:r>
              <a:rPr lang="fa-IR" dirty="0" smtClean="0"/>
              <a:t>: این پنل جهت جستجو در بانکهای اطلاعاتی  انلاین  متصل به </a:t>
            </a:r>
            <a:r>
              <a:rPr lang="en-US" dirty="0" err="1" smtClean="0"/>
              <a:t>EndNote</a:t>
            </a:r>
            <a:r>
              <a:rPr lang="fa-IR" dirty="0" smtClean="0"/>
              <a:t> </a:t>
            </a:r>
            <a:r>
              <a:rPr lang="en-US" dirty="0" smtClean="0"/>
              <a:t> </a:t>
            </a:r>
            <a:r>
              <a:rPr lang="fa-IR" dirty="0" smtClean="0"/>
              <a:t>و نیز جستجو در منابع کتابخانه ایجاد شده در </a:t>
            </a:r>
            <a:r>
              <a:rPr lang="en-US" dirty="0" smtClean="0"/>
              <a:t>EndNote</a:t>
            </a:r>
            <a:r>
              <a:rPr lang="fa-IR" dirty="0" smtClean="0"/>
              <a:t> می باشد.</a:t>
            </a:r>
          </a:p>
          <a:p>
            <a:pPr algn="r" rtl="1"/>
            <a:endParaRPr lang="fa-I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4000" dirty="0" smtClean="0">
                <a:solidFill>
                  <a:srgbClr val="FF0000"/>
                </a:solidFill>
              </a:rPr>
              <a:t>اشنایی با اجزای پنجره کتابخانه </a:t>
            </a:r>
            <a:r>
              <a:rPr lang="en-US" sz="4000" dirty="0" err="1" smtClean="0">
                <a:solidFill>
                  <a:srgbClr val="FF0000"/>
                </a:solidFill>
              </a:rPr>
              <a:t>EndNote</a:t>
            </a:r>
            <a:endParaRPr lang="fa-IR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6000792"/>
          </a:xfrm>
        </p:spPr>
        <p:txBody>
          <a:bodyPr>
            <a:noAutofit/>
          </a:bodyPr>
          <a:lstStyle/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en-US" sz="2800" dirty="0" smtClean="0"/>
              <a:t>Tab Panel</a:t>
            </a:r>
            <a:r>
              <a:rPr lang="fa-IR" sz="2800" dirty="0" smtClean="0"/>
              <a:t>: این پنل شامل سه قسمت است:</a:t>
            </a:r>
          </a:p>
          <a:p>
            <a:pPr marL="571500" indent="-571500" algn="r" rtl="1">
              <a:buClr>
                <a:srgbClr val="FFC000"/>
              </a:buClr>
              <a:buFont typeface="+mj-lt"/>
              <a:buAutoNum type="romanUcPeriod"/>
            </a:pPr>
            <a:r>
              <a:rPr lang="fa-IR" sz="2800" dirty="0" smtClean="0"/>
              <a:t> </a:t>
            </a:r>
            <a:r>
              <a:rPr lang="en-US" sz="2800" dirty="0" smtClean="0"/>
              <a:t>:Reference</a:t>
            </a:r>
            <a:r>
              <a:rPr lang="fa-IR" sz="2800" dirty="0" smtClean="0"/>
              <a:t> برای دیدن و ویرایش فیلد ها</a:t>
            </a:r>
          </a:p>
          <a:p>
            <a:pPr marL="571500" indent="-571500" algn="r" rtl="1">
              <a:buClr>
                <a:srgbClr val="FFC000"/>
              </a:buClr>
              <a:buFont typeface="+mj-lt"/>
              <a:buAutoNum type="romanUcPeriod"/>
            </a:pPr>
            <a:r>
              <a:rPr lang="fa-IR" sz="2800" dirty="0" smtClean="0"/>
              <a:t> </a:t>
            </a:r>
            <a:r>
              <a:rPr lang="en-US" sz="2800" dirty="0" smtClean="0"/>
              <a:t>Preview </a:t>
            </a:r>
            <a:r>
              <a:rPr lang="fa-IR" sz="2800" dirty="0" smtClean="0"/>
              <a:t> :برای دیدن منابع فورمت شده و فایل های </a:t>
            </a:r>
            <a:r>
              <a:rPr lang="en-US" sz="2800" dirty="0" smtClean="0"/>
              <a:t>PDF</a:t>
            </a:r>
            <a:r>
              <a:rPr lang="fa-IR" sz="2800" dirty="0" smtClean="0"/>
              <a:t> ضمیمه شده </a:t>
            </a:r>
          </a:p>
          <a:p>
            <a:pPr marL="571500" indent="-571500" algn="r" rtl="1">
              <a:buClr>
                <a:srgbClr val="FFC000"/>
              </a:buClr>
              <a:buFont typeface="+mj-lt"/>
              <a:buAutoNum type="romanUcPeriod"/>
            </a:pPr>
            <a:r>
              <a:rPr lang="en-US" sz="2800" dirty="0" smtClean="0"/>
              <a:t>Attached PDFs</a:t>
            </a:r>
            <a:r>
              <a:rPr lang="fa-IR" sz="2800" dirty="0" smtClean="0"/>
              <a:t> : برای دیدن فایل </a:t>
            </a:r>
            <a:r>
              <a:rPr lang="en-US" sz="2800" dirty="0" smtClean="0"/>
              <a:t>PDF</a:t>
            </a:r>
            <a:r>
              <a:rPr lang="fa-IR" sz="2800" dirty="0" smtClean="0"/>
              <a:t> ضمیمه شده </a:t>
            </a:r>
          </a:p>
          <a:p>
            <a:pPr algn="r" rtl="1">
              <a:buNone/>
            </a:pPr>
            <a:endParaRPr lang="fa-IR" sz="2800" dirty="0"/>
          </a:p>
          <a:p>
            <a:pPr algn="r" rtl="1">
              <a:buNone/>
            </a:pPr>
            <a:r>
              <a:rPr lang="fa-IR" sz="2800" dirty="0" smtClean="0">
                <a:solidFill>
                  <a:srgbClr val="FF0000"/>
                </a:solidFill>
              </a:rPr>
              <a:t>نکته 1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fa-IR" sz="2800" dirty="0" smtClean="0"/>
              <a:t>: اطلاعات  نشان داده شده در  پنل لیست  منابع، همانند فونت  بکارگرفته شده برای نمایش،  از  طریق گزینه  </a:t>
            </a:r>
            <a:r>
              <a:rPr lang="en-US" sz="2800" dirty="0" smtClean="0"/>
              <a:t>Preferences</a:t>
            </a:r>
            <a:r>
              <a:rPr lang="fa-IR" sz="2800" dirty="0" smtClean="0"/>
              <a:t>  از قسمت  </a:t>
            </a:r>
            <a:r>
              <a:rPr lang="en-US" sz="2800" dirty="0" smtClean="0"/>
              <a:t>Edit</a:t>
            </a:r>
            <a:r>
              <a:rPr lang="fa-IR" sz="2800" dirty="0" smtClean="0"/>
              <a:t> در منوی  </a:t>
            </a:r>
            <a:r>
              <a:rPr lang="en-US" sz="2800" dirty="0" smtClean="0"/>
              <a:t>EndNote </a:t>
            </a:r>
            <a:r>
              <a:rPr lang="fa-IR" sz="2800" dirty="0" smtClean="0"/>
              <a:t> قابل تغییر می باشند</a:t>
            </a:r>
          </a:p>
          <a:p>
            <a:pPr algn="r" rtl="1">
              <a:buNone/>
            </a:pPr>
            <a:r>
              <a:rPr lang="fa-IR" sz="2800" dirty="0" smtClean="0">
                <a:solidFill>
                  <a:srgbClr val="FF0000"/>
                </a:solidFill>
              </a:rPr>
              <a:t>نکته 2</a:t>
            </a:r>
            <a:r>
              <a:rPr lang="fa-IR" sz="2800" dirty="0" smtClean="0"/>
              <a:t> </a:t>
            </a:r>
            <a:r>
              <a:rPr lang="en-US" sz="2800" dirty="0" smtClean="0"/>
              <a:t>:</a:t>
            </a:r>
            <a:r>
              <a:rPr lang="fa-IR" sz="2800" dirty="0" smtClean="0"/>
              <a:t> وضعیت قرار گرفتن این پنل ها نسبت به یکدیگر و یا حذف و اضافه کردن انها از قسمت </a:t>
            </a:r>
            <a:r>
              <a:rPr lang="en-US" sz="2800" dirty="0"/>
              <a:t>L</a:t>
            </a:r>
            <a:r>
              <a:rPr lang="en-US" sz="2800" dirty="0" smtClean="0"/>
              <a:t>ayout</a:t>
            </a:r>
            <a:r>
              <a:rPr lang="fa-IR" sz="2800" dirty="0" smtClean="0"/>
              <a:t> در سمت راست و پایین پنجره  کتابخانه امکانپذیر است </a:t>
            </a:r>
          </a:p>
          <a:p>
            <a:pPr algn="r" rtl="1">
              <a:buNone/>
            </a:pPr>
            <a:endParaRPr lang="fa-IR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7544" y="1340768"/>
            <a:ext cx="8115328" cy="450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772400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Reference List Panel</a:t>
            </a:r>
            <a:endParaRPr lang="fa-IR" b="1" dirty="0">
              <a:solidFill>
                <a:srgbClr val="FF0000"/>
              </a:solidFill>
            </a:endParaRPr>
          </a:p>
        </p:txBody>
      </p:sp>
      <p:sp>
        <p:nvSpPr>
          <p:cNvPr id="9" name="Up Arrow 8"/>
          <p:cNvSpPr/>
          <p:nvPr/>
        </p:nvSpPr>
        <p:spPr>
          <a:xfrm>
            <a:off x="4000496" y="4419600"/>
            <a:ext cx="188595" cy="642942"/>
          </a:xfrm>
          <a:prstGeom prst="up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47664" y="4964975"/>
            <a:ext cx="4968551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dirty="0" smtClean="0"/>
          </a:p>
          <a:p>
            <a:pPr algn="ctr"/>
            <a:r>
              <a:rPr lang="fa-IR" dirty="0" smtClean="0"/>
              <a:t>شما میتوانید نظم فیلدهایی که در لیست منابع نشان داده </a:t>
            </a:r>
            <a:r>
              <a:rPr lang="en-US" dirty="0" smtClean="0"/>
              <a:t> </a:t>
            </a:r>
            <a:r>
              <a:rPr lang="fa-IR" dirty="0" smtClean="0"/>
              <a:t>می</a:t>
            </a:r>
          </a:p>
          <a:p>
            <a:pPr algn="ctr"/>
            <a:r>
              <a:rPr lang="fa-IR" dirty="0" smtClean="0"/>
              <a:t>شوند را تغییر دهید. برای این کار از بخیش منوی  </a:t>
            </a:r>
            <a:r>
              <a:rPr lang="en-US" dirty="0" smtClean="0"/>
              <a:t>Edit </a:t>
            </a:r>
            <a:r>
              <a:rPr lang="fa-IR" dirty="0" smtClean="0"/>
              <a:t>گزینه </a:t>
            </a:r>
            <a:r>
              <a:rPr lang="en-US" dirty="0" smtClean="0"/>
              <a:t>Preferences، </a:t>
            </a:r>
            <a:r>
              <a:rPr lang="fa-IR" dirty="0" smtClean="0"/>
              <a:t>عبارت </a:t>
            </a:r>
            <a:r>
              <a:rPr lang="en-US" dirty="0" smtClean="0"/>
              <a:t>Display Field</a:t>
            </a:r>
            <a:r>
              <a:rPr lang="fa-IR" dirty="0" smtClean="0"/>
              <a:t>را انتخاب کنید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2092035"/>
            <a:ext cx="8229600" cy="3304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7772400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Search Panel</a:t>
            </a:r>
            <a:endParaRPr lang="fa-IR" b="1" dirty="0">
              <a:solidFill>
                <a:srgbClr val="FF0000"/>
              </a:solidFill>
            </a:endParaRPr>
          </a:p>
        </p:txBody>
      </p:sp>
      <p:sp>
        <p:nvSpPr>
          <p:cNvPr id="5" name="Up Arrow 4"/>
          <p:cNvSpPr/>
          <p:nvPr/>
        </p:nvSpPr>
        <p:spPr>
          <a:xfrm>
            <a:off x="5214942" y="2928934"/>
            <a:ext cx="214314" cy="1928826"/>
          </a:xfrm>
          <a:prstGeom prst="up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TextBox 2"/>
          <p:cNvSpPr txBox="1"/>
          <p:nvPr/>
        </p:nvSpPr>
        <p:spPr>
          <a:xfrm>
            <a:off x="3352800" y="5068669"/>
            <a:ext cx="2838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b="1" dirty="0" smtClean="0"/>
              <a:t>پنل جستجو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8501122" cy="4643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7772400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Tab Panel </a:t>
            </a:r>
            <a:endParaRPr lang="fa-IR" b="1" dirty="0">
              <a:solidFill>
                <a:srgbClr val="FF0000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4429124" y="5000636"/>
            <a:ext cx="1643074" cy="485764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759043"/>
            <a:ext cx="8229600" cy="3970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Group Panel</a:t>
            </a:r>
            <a:endParaRPr lang="fa-IR" dirty="0">
              <a:solidFill>
                <a:srgbClr val="FF0000"/>
              </a:solidFill>
            </a:endParaRPr>
          </a:p>
        </p:txBody>
      </p:sp>
      <p:sp>
        <p:nvSpPr>
          <p:cNvPr id="5" name="Left Arrow 4"/>
          <p:cNvSpPr/>
          <p:nvPr/>
        </p:nvSpPr>
        <p:spPr>
          <a:xfrm>
            <a:off x="1928794" y="4857760"/>
            <a:ext cx="2000264" cy="628640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740277"/>
          </a:xfrm>
        </p:spPr>
        <p:txBody>
          <a:bodyPr>
            <a:normAutofit fontScale="62500" lnSpcReduction="20000"/>
          </a:bodyPr>
          <a:lstStyle/>
          <a:p>
            <a:pPr algn="r" rtl="1">
              <a:buNone/>
            </a:pPr>
            <a:r>
              <a:rPr lang="fa-IR" sz="3200" dirty="0" smtClean="0"/>
              <a:t>گزینه ها یا دستورات نوار ابزار </a:t>
            </a:r>
            <a:r>
              <a:rPr lang="en-US" sz="3200" dirty="0" err="1" smtClean="0"/>
              <a:t>EndNote</a:t>
            </a:r>
            <a:r>
              <a:rPr lang="en-US" sz="3200" dirty="0" smtClean="0"/>
              <a:t> </a:t>
            </a:r>
            <a:r>
              <a:rPr lang="fa-IR" sz="3200" dirty="0" smtClean="0"/>
              <a:t> به ترتیب از چپ به راست عبارتند از:</a:t>
            </a:r>
            <a:endParaRPr lang="en-US" sz="3200" dirty="0" smtClean="0"/>
          </a:p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fa-IR" dirty="0" smtClean="0"/>
              <a:t>شیوه نمایش</a:t>
            </a:r>
            <a:r>
              <a:rPr lang="en-US" dirty="0" smtClean="0"/>
              <a:t> </a:t>
            </a:r>
            <a:r>
              <a:rPr lang="fa-IR" dirty="0" smtClean="0"/>
              <a:t> </a:t>
            </a:r>
            <a:r>
              <a:rPr lang="en-US" dirty="0" smtClean="0"/>
              <a:t>(Display Mode)</a:t>
            </a:r>
            <a:r>
              <a:rPr lang="fa-IR" dirty="0" smtClean="0"/>
              <a:t> :  فعال بودن دستورات نوار ابزار بر حسب شیوه نمایش تغییر خواهد کرد</a:t>
            </a:r>
          </a:p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Style</a:t>
            </a:r>
            <a:r>
              <a:rPr lang="fa-IR" dirty="0" smtClean="0"/>
              <a:t>: جهت تغییر فورمت رفرنس نویسی</a:t>
            </a:r>
          </a:p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Copy to local Library</a:t>
            </a:r>
            <a:r>
              <a:rPr lang="fa-IR" dirty="0" smtClean="0"/>
              <a:t>:  کپی کردن منابع در </a:t>
            </a:r>
            <a:r>
              <a:rPr lang="en-US" dirty="0" smtClean="0"/>
              <a:t>Online search Mode</a:t>
            </a:r>
            <a:r>
              <a:rPr lang="fa-IR" dirty="0" smtClean="0"/>
              <a:t> به </a:t>
            </a:r>
            <a:r>
              <a:rPr lang="en-US" dirty="0" smtClean="0"/>
              <a:t>Local Library</a:t>
            </a:r>
          </a:p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New Reference</a:t>
            </a:r>
            <a:r>
              <a:rPr lang="fa-IR" dirty="0" smtClean="0"/>
              <a:t> : جهت ورود یک منبع بصورت دستی</a:t>
            </a:r>
            <a:endParaRPr lang="en-US" dirty="0" smtClean="0"/>
          </a:p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Online Search </a:t>
            </a:r>
            <a:r>
              <a:rPr lang="fa-IR" dirty="0" smtClean="0"/>
              <a:t>: جهت </a:t>
            </a:r>
            <a:r>
              <a:rPr lang="fa-IR" dirty="0"/>
              <a:t>افزودن پایگاه اطلاعاتی جدید به لیست پایگاه های </a:t>
            </a:r>
            <a:r>
              <a:rPr lang="fa-IR" dirty="0" smtClean="0"/>
              <a:t>اطلاعاتی</a:t>
            </a:r>
            <a:endParaRPr lang="en-US" dirty="0" smtClean="0"/>
          </a:p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Import</a:t>
            </a:r>
            <a:r>
              <a:rPr lang="fa-IR" dirty="0" smtClean="0"/>
              <a:t>: جهت ورود یک منبع به کتابخانه </a:t>
            </a:r>
            <a:r>
              <a:rPr lang="en-US" dirty="0" err="1" smtClean="0"/>
              <a:t>EndNote</a:t>
            </a:r>
            <a:endParaRPr lang="en-US" dirty="0" smtClean="0"/>
          </a:p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Export</a:t>
            </a:r>
            <a:r>
              <a:rPr lang="fa-IR" dirty="0" smtClean="0"/>
              <a:t> : جهت ارسال منابع کتابخانه</a:t>
            </a:r>
            <a:r>
              <a:rPr lang="en-US" dirty="0" smtClean="0"/>
              <a:t> </a:t>
            </a:r>
            <a:r>
              <a:rPr lang="en-US" dirty="0" err="1" smtClean="0"/>
              <a:t>EndNote</a:t>
            </a:r>
            <a:r>
              <a:rPr lang="fa-IR" dirty="0" smtClean="0"/>
              <a:t> به سایر برنامه های مدیریت منابع</a:t>
            </a:r>
            <a:r>
              <a:rPr lang="fa-IR" dirty="0"/>
              <a:t> </a:t>
            </a:r>
            <a:r>
              <a:rPr lang="fa-IR" dirty="0" smtClean="0"/>
              <a:t>و نرم افرارهای دیگر</a:t>
            </a:r>
            <a:endParaRPr lang="en-US" dirty="0" smtClean="0"/>
          </a:p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Find Full text</a:t>
            </a:r>
            <a:r>
              <a:rPr lang="fa-IR" dirty="0" smtClean="0"/>
              <a:t>: جهت پیدا کردن متن کامل منابع</a:t>
            </a:r>
            <a:endParaRPr lang="en-US" dirty="0" smtClean="0"/>
          </a:p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Open Link</a:t>
            </a:r>
            <a:r>
              <a:rPr lang="fa-IR" dirty="0" smtClean="0"/>
              <a:t>: جهت پیدا کردت لینک دسترسی به منبع</a:t>
            </a:r>
            <a:endParaRPr lang="en-US" dirty="0" smtClean="0"/>
          </a:p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Open File</a:t>
            </a:r>
            <a:r>
              <a:rPr lang="fa-IR" dirty="0" smtClean="0"/>
              <a:t>: باز کردن اولین فایل ضمیمه به منبع</a:t>
            </a:r>
            <a:endParaRPr lang="en-US" dirty="0" smtClean="0"/>
          </a:p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Insert Citation</a:t>
            </a:r>
            <a:r>
              <a:rPr lang="fa-IR" dirty="0" smtClean="0"/>
              <a:t>: جهت استناد دهی منابع</a:t>
            </a:r>
            <a:endParaRPr lang="en-US" dirty="0" smtClean="0"/>
          </a:p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Format Bibliography</a:t>
            </a:r>
            <a:r>
              <a:rPr lang="fa-IR" dirty="0" smtClean="0"/>
              <a:t>: جهت فرمت یا فرمت مجدد یک متن</a:t>
            </a:r>
            <a:endParaRPr lang="en-US" dirty="0" smtClean="0"/>
          </a:p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Return to Word Processor </a:t>
            </a:r>
            <a:r>
              <a:rPr lang="fa-IR" dirty="0" smtClean="0"/>
              <a:t>: جهت جابجایی به نرم افزار </a:t>
            </a:r>
            <a:r>
              <a:rPr lang="en-US" dirty="0" smtClean="0"/>
              <a:t>Word</a:t>
            </a:r>
          </a:p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Sync with </a:t>
            </a:r>
            <a:r>
              <a:rPr lang="en-US" dirty="0" err="1" smtClean="0"/>
              <a:t>EndNote</a:t>
            </a:r>
            <a:r>
              <a:rPr lang="en-US" dirty="0" smtClean="0"/>
              <a:t> Web</a:t>
            </a:r>
            <a:r>
              <a:rPr lang="fa-IR" dirty="0" smtClean="0"/>
              <a:t>: جهت یکسان سازی منابع بین نرم افزار انلاین و دسکتاپ</a:t>
            </a:r>
            <a:endParaRPr lang="en-US" dirty="0" smtClean="0"/>
          </a:p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Help</a:t>
            </a:r>
          </a:p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Quick Search</a:t>
            </a:r>
            <a:r>
              <a:rPr lang="fa-IR" dirty="0" smtClean="0"/>
              <a:t>: جهت جستجو منابع  در کتابخانه </a:t>
            </a:r>
            <a:r>
              <a:rPr lang="en-US" dirty="0" err="1" smtClean="0"/>
              <a:t>EndNote</a:t>
            </a:r>
            <a:r>
              <a:rPr lang="fa-IR" dirty="0" smtClean="0"/>
              <a:t> </a:t>
            </a:r>
          </a:p>
          <a:p>
            <a:pPr algn="r" rtl="1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Hide Search Panel</a:t>
            </a:r>
            <a:endParaRPr lang="fa-IR" dirty="0" smtClean="0"/>
          </a:p>
          <a:p>
            <a:pPr algn="r" rtl="1">
              <a:buNone/>
            </a:pPr>
            <a:endParaRPr lang="en-US" dirty="0" smtClean="0"/>
          </a:p>
          <a:p>
            <a:pPr algn="r" rtl="1">
              <a:buNone/>
            </a:pPr>
            <a:endParaRPr lang="fa-IR" dirty="0" smtClean="0"/>
          </a:p>
          <a:p>
            <a:pPr algn="r" rtl="1">
              <a:buNone/>
            </a:pPr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2800" dirty="0" smtClean="0">
                <a:solidFill>
                  <a:srgbClr val="FF0000"/>
                </a:solidFill>
              </a:rPr>
              <a:t>منو اصلی و نوار ابزار </a:t>
            </a:r>
            <a:r>
              <a:rPr lang="en-US" sz="2800" dirty="0" smtClean="0">
                <a:solidFill>
                  <a:srgbClr val="FF0000"/>
                </a:solidFill>
              </a:rPr>
              <a:t>Toolbar</a:t>
            </a:r>
            <a:r>
              <a:rPr lang="fa-IR" sz="2800" dirty="0" smtClean="0">
                <a:solidFill>
                  <a:srgbClr val="FF0000"/>
                </a:solidFill>
              </a:rPr>
              <a:t> برنامه </a:t>
            </a:r>
            <a:r>
              <a:rPr lang="en-US" sz="2800" dirty="0" err="1" smtClean="0">
                <a:solidFill>
                  <a:srgbClr val="FF0000"/>
                </a:solidFill>
              </a:rPr>
              <a:t>EndNote</a:t>
            </a: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endParaRPr lang="fa-IR" sz="2800" dirty="0">
              <a:solidFill>
                <a:srgbClr val="FF000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00108"/>
            <a:ext cx="885828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1813" y="914400"/>
            <a:ext cx="822960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92919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How to create a  new library </a:t>
            </a:r>
            <a:endParaRPr lang="fa-IR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5072074"/>
            <a:ext cx="8501122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400" b="1" dirty="0" smtClean="0"/>
              <a:t>         </a:t>
            </a:r>
            <a:r>
              <a:rPr lang="en-US" sz="2400" dirty="0" smtClean="0"/>
              <a:t>Click on </a:t>
            </a:r>
            <a:r>
              <a:rPr lang="en-US" sz="2400" b="1" i="1" u="sng" dirty="0" smtClean="0"/>
              <a:t>File</a:t>
            </a:r>
            <a:r>
              <a:rPr lang="en-US" sz="2400" dirty="0" smtClean="0"/>
              <a:t> Tab             Chose </a:t>
            </a:r>
            <a:r>
              <a:rPr lang="en-US" sz="2400" b="1" i="1" u="sng" dirty="0" smtClean="0"/>
              <a:t>New</a:t>
            </a:r>
            <a:r>
              <a:rPr lang="en-US" sz="2400" dirty="0" smtClean="0"/>
              <a:t> Tab</a:t>
            </a:r>
          </a:p>
          <a:p>
            <a:r>
              <a:rPr lang="fa-IR" dirty="0" smtClean="0">
                <a:solidFill>
                  <a:srgbClr val="FF0000"/>
                </a:solidFill>
              </a:rPr>
              <a:t>نکته: </a:t>
            </a:r>
            <a:r>
              <a:rPr lang="fa-IR" dirty="0" smtClean="0"/>
              <a:t>اگر برای اولین بار برنامه  </a:t>
            </a:r>
            <a:r>
              <a:rPr lang="en-US" dirty="0" smtClean="0"/>
              <a:t>EndNote</a:t>
            </a:r>
            <a:r>
              <a:rPr lang="fa-IR" dirty="0" smtClean="0"/>
              <a:t> راباز می نمایید در محیط </a:t>
            </a:r>
            <a:r>
              <a:rPr lang="en-US" dirty="0" smtClean="0"/>
              <a:t>EndNote </a:t>
            </a:r>
            <a:r>
              <a:rPr lang="fa-IR" dirty="0" smtClean="0"/>
              <a:t> ، صفحه ای باز خواهد شد که سه گزینه زیر مشاهده می شود: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Learn about Endnote</a:t>
            </a:r>
            <a:r>
              <a:rPr lang="fa-IR" dirty="0" smtClean="0">
                <a:solidFill>
                  <a:srgbClr val="FF0000"/>
                </a:solidFill>
              </a:rPr>
              <a:t>         </a:t>
            </a:r>
            <a:r>
              <a:rPr lang="en-US" dirty="0" smtClean="0">
                <a:solidFill>
                  <a:srgbClr val="FF0000"/>
                </a:solidFill>
              </a:rPr>
              <a:t>Create a New Library</a:t>
            </a:r>
            <a:r>
              <a:rPr lang="fa-IR" dirty="0" smtClean="0">
                <a:solidFill>
                  <a:srgbClr val="FF0000"/>
                </a:solidFill>
              </a:rPr>
              <a:t>    </a:t>
            </a:r>
            <a:r>
              <a:rPr lang="en-US" dirty="0" smtClean="0">
                <a:solidFill>
                  <a:srgbClr val="FF0000"/>
                </a:solidFill>
              </a:rPr>
              <a:t>Open an exiting library</a:t>
            </a:r>
          </a:p>
          <a:p>
            <a:r>
              <a:rPr lang="fa-IR" dirty="0" smtClean="0"/>
              <a:t>در این مورد، حالت وسط که </a:t>
            </a:r>
            <a:r>
              <a:rPr lang="en-US" dirty="0" smtClean="0"/>
              <a:t>Create a new library</a:t>
            </a:r>
            <a:r>
              <a:rPr lang="fa-IR" dirty="0" smtClean="0"/>
              <a:t> است را انتخاب و کتابخانه مجازی خود  را بسازید</a:t>
            </a:r>
          </a:p>
          <a:p>
            <a:endParaRPr lang="en-US" dirty="0" smtClean="0"/>
          </a:p>
          <a:p>
            <a:pPr algn="l"/>
            <a:endParaRPr lang="fa-IR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923928" y="5357826"/>
            <a:ext cx="933824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5536" y="1412776"/>
            <a:ext cx="822960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How to  open an existing library</a:t>
            </a:r>
            <a:endParaRPr lang="fa-IR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5288340"/>
            <a:ext cx="7286676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400" dirty="0" smtClean="0"/>
              <a:t>Click on </a:t>
            </a:r>
            <a:r>
              <a:rPr lang="en-US" sz="2400" b="1" i="1" u="sng" dirty="0" smtClean="0">
                <a:solidFill>
                  <a:srgbClr val="FF0000"/>
                </a:solidFill>
              </a:rPr>
              <a:t>File</a:t>
            </a:r>
            <a:r>
              <a:rPr lang="en-US" sz="2400" dirty="0" smtClean="0"/>
              <a:t>  Tab            Choose </a:t>
            </a:r>
            <a:r>
              <a:rPr lang="en-US" sz="2400" b="1" i="1" u="sng" dirty="0" smtClean="0">
                <a:solidFill>
                  <a:srgbClr val="FF0000"/>
                </a:solidFill>
              </a:rPr>
              <a:t>Open</a:t>
            </a:r>
            <a:r>
              <a:rPr lang="en-US" sz="2400" dirty="0" smtClean="0"/>
              <a:t> Tab                 Click on  </a:t>
            </a:r>
            <a:r>
              <a:rPr lang="en-US" sz="2400" b="1" i="1" u="sng" dirty="0" smtClean="0">
                <a:solidFill>
                  <a:srgbClr val="FF0000"/>
                </a:solidFill>
              </a:rPr>
              <a:t>Open Library  </a:t>
            </a:r>
            <a:r>
              <a:rPr lang="en-US" sz="2400" dirty="0" smtClean="0"/>
              <a:t>Tab           ( Choose an existing Library)</a:t>
            </a:r>
          </a:p>
          <a:p>
            <a:pPr algn="l" rtl="0"/>
            <a:endParaRPr lang="fa-IR" sz="2400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734377" y="5517232"/>
            <a:ext cx="808553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7488347" y="5517232"/>
            <a:ext cx="697921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105400" y="5843045"/>
            <a:ext cx="78508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3233555"/>
          </a:xfrm>
        </p:spPr>
        <p:txBody>
          <a:bodyPr>
            <a:noAutofit/>
          </a:bodyPr>
          <a:lstStyle/>
          <a:p>
            <a:pPr algn="r" rtl="1">
              <a:buNone/>
            </a:pPr>
            <a:r>
              <a:rPr lang="fa-IR" sz="2400" dirty="0" smtClean="0"/>
              <a:t>سه شیوه  مختلف نمایش  پنجره کتابخانه </a:t>
            </a:r>
            <a:r>
              <a:rPr lang="en-US" sz="2400" dirty="0" err="1" smtClean="0"/>
              <a:t>EndNote</a:t>
            </a:r>
            <a:r>
              <a:rPr lang="en-US" sz="2400" dirty="0" smtClean="0"/>
              <a:t> </a:t>
            </a:r>
            <a:r>
              <a:rPr lang="fa-IR" sz="2400" dirty="0" smtClean="0"/>
              <a:t> وجود دارد که از سمت چپ نوارابزار </a:t>
            </a:r>
            <a:r>
              <a:rPr lang="en-US" sz="2400" dirty="0" err="1" smtClean="0"/>
              <a:t>EndNote</a:t>
            </a:r>
            <a:r>
              <a:rPr lang="fa-IR" sz="2400" dirty="0" smtClean="0"/>
              <a:t> قابل تغییر می باشند</a:t>
            </a:r>
          </a:p>
          <a:p>
            <a:pPr algn="r" rtl="1"/>
            <a:endParaRPr lang="fa-IR" sz="2400" dirty="0" smtClean="0"/>
          </a:p>
          <a:p>
            <a:pPr algn="r" rtl="1"/>
            <a:r>
              <a:rPr lang="en-US" sz="2400" dirty="0" smtClean="0"/>
              <a:t>Local Library Mode (LLM)</a:t>
            </a:r>
            <a:r>
              <a:rPr lang="fa-IR" sz="2400" dirty="0" smtClean="0"/>
              <a:t> </a:t>
            </a:r>
          </a:p>
          <a:p>
            <a:pPr algn="r" rtl="1"/>
            <a:endParaRPr lang="en-US" sz="2400" dirty="0" smtClean="0"/>
          </a:p>
          <a:p>
            <a:pPr algn="r" rtl="1"/>
            <a:r>
              <a:rPr lang="en-US" sz="2400" dirty="0" smtClean="0"/>
              <a:t>Online Library Mode (OLM)</a:t>
            </a:r>
          </a:p>
          <a:p>
            <a:pPr algn="r" rtl="1"/>
            <a:endParaRPr lang="en-US" sz="2400" dirty="0" smtClean="0"/>
          </a:p>
          <a:p>
            <a:pPr algn="r" rtl="1"/>
            <a:r>
              <a:rPr lang="en-US" sz="2400" dirty="0" smtClean="0"/>
              <a:t>Integrated Library &amp; Online Search Mode (ILOSM)</a:t>
            </a:r>
          </a:p>
          <a:p>
            <a:pPr algn="r" rtl="1">
              <a:buNone/>
            </a:pPr>
            <a:r>
              <a:rPr lang="fa-IR" sz="2400" dirty="0" smtClean="0"/>
              <a:t> </a:t>
            </a:r>
            <a:endParaRPr lang="fa-IR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 smtClean="0">
                <a:solidFill>
                  <a:srgbClr val="FF0000"/>
                </a:solidFill>
              </a:rPr>
              <a:t>انتخاب شیوه نمایش </a:t>
            </a:r>
            <a:r>
              <a:rPr lang="en-US" dirty="0" smtClean="0">
                <a:solidFill>
                  <a:srgbClr val="FF0000"/>
                </a:solidFill>
              </a:rPr>
              <a:t>(Display Mode)</a:t>
            </a:r>
            <a:endParaRPr lang="fa-IR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4744532"/>
            <a:ext cx="100013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ILOSM</a:t>
            </a:r>
            <a:endParaRPr lang="fa-IR" b="1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3999" y="5607859"/>
            <a:ext cx="7429552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37072" y="4715750"/>
            <a:ext cx="7731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LLM</a:t>
            </a:r>
            <a:endParaRPr lang="fa-IR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71604" y="4723327"/>
            <a:ext cx="68640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OLM</a:t>
            </a:r>
            <a:endParaRPr lang="fa-IR" b="1" dirty="0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>
            <a:stCxn id="7" idx="2"/>
          </p:cNvCxnSpPr>
          <p:nvPr/>
        </p:nvCxnSpPr>
        <p:spPr>
          <a:xfrm flipH="1">
            <a:off x="894023" y="5085082"/>
            <a:ext cx="229638" cy="8834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1072332" y="5113866"/>
            <a:ext cx="756468" cy="7977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0800000" flipV="1">
            <a:off x="1345320" y="5054313"/>
            <a:ext cx="1500198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48" y="1428736"/>
            <a:ext cx="7772400" cy="45720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2400" dirty="0" smtClean="0"/>
              <a:t>نرم افزار های مدیریت منابع می توانند   به  محققین و پژوهشگران در موارد زیر کمک  نمایند:</a:t>
            </a:r>
            <a:endParaRPr lang="en-US" sz="2400" dirty="0" smtClean="0"/>
          </a:p>
          <a:p>
            <a:pPr lvl="0" algn="r" rtl="1">
              <a:buClr>
                <a:srgbClr val="FFC000"/>
              </a:buClr>
              <a:buSzPct val="100000"/>
              <a:buFont typeface="Wingdings" panose="05000000000000000000" pitchFamily="2" charset="2"/>
              <a:buChar char="ü"/>
            </a:pPr>
            <a:r>
              <a:rPr lang="fa-IR" sz="2400" b="1" dirty="0">
                <a:solidFill>
                  <a:srgbClr val="FF0000"/>
                </a:solidFill>
              </a:rPr>
              <a:t>استناد دهی به متون علمی در مقالات ، کتب ، رساله ها و غیره بر اساس فرمت های مختلف رفرنس نویسی 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pPr lvl="0" algn="r" rtl="1">
              <a:buClr>
                <a:srgbClr val="FFC000"/>
              </a:buClr>
              <a:buSzPct val="100000"/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prstClr val="black"/>
                </a:solidFill>
              </a:rPr>
              <a:t>سازمان دهی منابع و ماخذ ( مرتب کردن منابع مورد استفاد محقق  در پوشه ها و کتابخانه های مجازی</a:t>
            </a:r>
            <a:r>
              <a:rPr lang="fa-IR" sz="2400" dirty="0" smtClean="0">
                <a:solidFill>
                  <a:prstClr val="black"/>
                </a:solidFill>
              </a:rPr>
              <a:t>)</a:t>
            </a:r>
            <a:endParaRPr lang="en-US" sz="2400" dirty="0" smtClean="0">
              <a:solidFill>
                <a:prstClr val="black"/>
              </a:solidFill>
            </a:endParaRPr>
          </a:p>
          <a:p>
            <a:pPr lvl="0" algn="r" rtl="1">
              <a:buClr>
                <a:srgbClr val="FFC000"/>
              </a:buClr>
              <a:buSzPct val="100000"/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prstClr val="black"/>
                </a:solidFill>
              </a:rPr>
              <a:t>تهسیل در امر بازیابی اطلاعات </a:t>
            </a:r>
            <a:endParaRPr lang="en-US" sz="2400" dirty="0" smtClean="0">
              <a:solidFill>
                <a:prstClr val="black"/>
              </a:solidFill>
            </a:endParaRPr>
          </a:p>
          <a:p>
            <a:pPr lvl="0" algn="r" rtl="1">
              <a:buClr>
                <a:srgbClr val="FFC000"/>
              </a:buClr>
              <a:buSzPct val="100000"/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prstClr val="black"/>
                </a:solidFill>
              </a:rPr>
              <a:t>امکان جستجو در بانک های اطلاعاتی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fa-IR" sz="2400" dirty="0">
                <a:solidFill>
                  <a:prstClr val="black"/>
                </a:solidFill>
              </a:rPr>
              <a:t> انلاین  مختلف و بازیابی </a:t>
            </a:r>
            <a:r>
              <a:rPr lang="fa-IR" sz="2400" dirty="0" smtClean="0">
                <a:solidFill>
                  <a:prstClr val="black"/>
                </a:solidFill>
              </a:rPr>
              <a:t>منابع علمی </a:t>
            </a:r>
            <a:r>
              <a:rPr lang="fa-IR" sz="2400" dirty="0">
                <a:solidFill>
                  <a:prstClr val="black"/>
                </a:solidFill>
              </a:rPr>
              <a:t>مورد نیاز</a:t>
            </a:r>
          </a:p>
          <a:p>
            <a:pPr algn="r" rtl="1">
              <a:buClr>
                <a:srgbClr val="FFC000"/>
              </a:buClr>
              <a:buSzPct val="100000"/>
              <a:buFont typeface="Wingdings" panose="05000000000000000000" pitchFamily="2" charset="2"/>
              <a:buChar char="ü"/>
            </a:pPr>
            <a:r>
              <a:rPr lang="fa-IR" sz="2400" dirty="0" smtClean="0"/>
              <a:t>مدیریت اطلاعات  کتاب شناختی منابع علمی( شامل کتب، مقالات ، پایان نامه ها و غیره ) </a:t>
            </a:r>
          </a:p>
          <a:p>
            <a:pPr algn="r" rtl="1">
              <a:buNone/>
            </a:pPr>
            <a:endParaRPr lang="fa-IR" sz="2400" dirty="0" smtClean="0"/>
          </a:p>
          <a:p>
            <a:pPr algn="r" rtl="1">
              <a:buNone/>
            </a:pPr>
            <a:endParaRPr lang="fa-IR" sz="2400" dirty="0" smtClean="0"/>
          </a:p>
          <a:p>
            <a:pPr algn="r" rtl="1">
              <a:buNone/>
            </a:pPr>
            <a:endParaRPr lang="fa-IR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2800" dirty="0" smtClean="0"/>
              <a:t>نرم افزارهای مدیریت منابع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fa-IR" sz="2800" dirty="0" smtClean="0"/>
              <a:t> </a:t>
            </a:r>
            <a:r>
              <a:rPr lang="en-US" sz="2800" dirty="0" smtClean="0"/>
              <a:t>(References Manager </a:t>
            </a:r>
            <a:r>
              <a:rPr lang="en-US" sz="2800" dirty="0" err="1" smtClean="0"/>
              <a:t>Softwares</a:t>
            </a:r>
            <a:r>
              <a:rPr lang="en-US" sz="2800" dirty="0" smtClean="0"/>
              <a:t> )</a:t>
            </a:r>
            <a:endParaRPr lang="fa-IR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29000" y="1066800"/>
            <a:ext cx="5400684" cy="5105400"/>
          </a:xfrm>
        </p:spPr>
        <p:txBody>
          <a:bodyPr>
            <a:noAutofit/>
          </a:bodyPr>
          <a:lstStyle/>
          <a:p>
            <a:pPr algn="r" rtl="1"/>
            <a:r>
              <a:rPr lang="en-US" sz="2800" dirty="0" smtClean="0">
                <a:solidFill>
                  <a:srgbClr val="FF0000"/>
                </a:solidFill>
                <a:effectLst/>
              </a:rPr>
              <a:t>Integrated Library &amp; Online Search Mode(ILOSM)</a:t>
            </a:r>
            <a:r>
              <a:rPr lang="fa-IR" sz="2800" dirty="0" smtClean="0">
                <a:solidFill>
                  <a:srgbClr val="FF0000"/>
                </a:solidFill>
                <a:effectLst/>
              </a:rPr>
              <a:t> </a:t>
            </a:r>
            <a:r>
              <a:rPr lang="fa-IR" sz="2800" b="0" dirty="0"/>
              <a:t/>
            </a:r>
            <a:br>
              <a:rPr lang="fa-IR" sz="2800" b="0" dirty="0"/>
            </a:br>
            <a:r>
              <a:rPr lang="en-US" sz="2800" b="0" dirty="0" smtClean="0"/>
              <a:t/>
            </a:r>
            <a:br>
              <a:rPr lang="en-US" sz="2800" b="0" dirty="0" smtClean="0"/>
            </a:br>
            <a:r>
              <a:rPr lang="fa-IR" sz="2800" b="0" dirty="0" smtClean="0"/>
              <a:t>- همه گروه ها قابل مشاهده هستند</a:t>
            </a:r>
            <a:br>
              <a:rPr lang="fa-IR" sz="2800" b="0" dirty="0" smtClean="0"/>
            </a:br>
            <a:r>
              <a:rPr lang="fa-IR" sz="2800" b="0" dirty="0" smtClean="0"/>
              <a:t>- همه دستورات در نوار افزار </a:t>
            </a:r>
            <a:r>
              <a:rPr lang="en-US" sz="2800" b="0" dirty="0" err="1" smtClean="0"/>
              <a:t>EndNote</a:t>
            </a:r>
            <a:r>
              <a:rPr lang="fa-IR" sz="2800" b="0" dirty="0" smtClean="0"/>
              <a:t> فعال هستند</a:t>
            </a:r>
            <a:br>
              <a:rPr lang="fa-IR" sz="2800" b="0" dirty="0" smtClean="0"/>
            </a:br>
            <a:r>
              <a:rPr lang="fa-IR" sz="2800" b="0" dirty="0" smtClean="0"/>
              <a:t>- زمانی که منابع از پایگاه های انلاین بازیابی می شوند، انها بطور مستقیم در کتابخانه باز شما ذخیره می شوند</a:t>
            </a:r>
            <a:br>
              <a:rPr lang="fa-IR" sz="2800" b="0" dirty="0" smtClean="0"/>
            </a:br>
            <a:endParaRPr lang="fa-IR" sz="2800" b="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00108"/>
            <a:ext cx="292895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Down Arrow 1"/>
          <p:cNvSpPr/>
          <p:nvPr/>
        </p:nvSpPr>
        <p:spPr>
          <a:xfrm>
            <a:off x="1371600" y="381000"/>
            <a:ext cx="152400" cy="990600"/>
          </a:xfrm>
          <a:prstGeom prst="downArrow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86182" y="1000108"/>
            <a:ext cx="4686304" cy="5226064"/>
          </a:xfrm>
        </p:spPr>
        <p:txBody>
          <a:bodyPr>
            <a:normAutofit/>
          </a:bodyPr>
          <a:lstStyle/>
          <a:p>
            <a:pPr algn="r" rtl="1"/>
            <a:r>
              <a:rPr lang="en-US" sz="2800" dirty="0" smtClean="0">
                <a:solidFill>
                  <a:srgbClr val="FF0000"/>
                </a:solidFill>
              </a:rPr>
              <a:t>Online Search Mode (OSM)</a:t>
            </a:r>
            <a:r>
              <a:rPr lang="fa-IR" sz="2800" dirty="0" smtClean="0">
                <a:solidFill>
                  <a:srgbClr val="FF0000"/>
                </a:solidFill>
              </a:rPr>
              <a:t> </a:t>
            </a:r>
            <a:r>
              <a:rPr lang="fa-IR" sz="2800" b="0" dirty="0" smtClean="0"/>
              <a:t/>
            </a:r>
            <a:br>
              <a:rPr lang="fa-IR" sz="2800" b="0" dirty="0" smtClean="0"/>
            </a:br>
            <a:r>
              <a:rPr lang="en-US" sz="2800" b="0" dirty="0" smtClean="0"/>
              <a:t/>
            </a:r>
            <a:br>
              <a:rPr lang="en-US" sz="2800" b="0" dirty="0" smtClean="0"/>
            </a:br>
            <a:r>
              <a:rPr lang="fa-IR" sz="2800" b="0" dirty="0" smtClean="0"/>
              <a:t>- تنها گروه های جستجو انلاین  در </a:t>
            </a:r>
            <a:r>
              <a:rPr lang="en-US" sz="2800" b="0" dirty="0" smtClean="0"/>
              <a:t>group panel</a:t>
            </a:r>
            <a:r>
              <a:rPr lang="fa-IR" sz="2800" b="0" dirty="0" smtClean="0"/>
              <a:t> قابل مشاهده اند</a:t>
            </a:r>
            <a:br>
              <a:rPr lang="fa-IR" sz="2800" b="0" dirty="0" smtClean="0"/>
            </a:br>
            <a:r>
              <a:rPr lang="fa-IR" sz="2800" b="0" dirty="0" smtClean="0"/>
              <a:t>- بعضی از دستورات در نوار ابزار فعال می باشند.  </a:t>
            </a:r>
            <a:br>
              <a:rPr lang="fa-IR" sz="2800" b="0" dirty="0" smtClean="0"/>
            </a:br>
            <a:r>
              <a:rPr lang="fa-IR" sz="2800" b="0" dirty="0" smtClean="0"/>
              <a:t>- منابع بازیابی شده از پایگاه های انلاین بطور موقت ذخیره می شوند مگر اینکه در کتابخانه </a:t>
            </a:r>
            <a:r>
              <a:rPr lang="en-US" sz="2800" b="0" dirty="0" smtClean="0"/>
              <a:t> Endnote</a:t>
            </a:r>
            <a:r>
              <a:rPr lang="fa-IR" sz="2800" b="0" dirty="0" smtClean="0"/>
              <a:t> بطور دائمی ذخیره شوند</a:t>
            </a:r>
            <a:br>
              <a:rPr lang="fa-IR" sz="2800" b="0" dirty="0" smtClean="0"/>
            </a:br>
            <a:endParaRPr lang="fa-IR" sz="2800" b="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342902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Down Arrow 1"/>
          <p:cNvSpPr/>
          <p:nvPr/>
        </p:nvSpPr>
        <p:spPr>
          <a:xfrm>
            <a:off x="914400" y="685800"/>
            <a:ext cx="152400" cy="1066800"/>
          </a:xfrm>
          <a:prstGeom prst="downArrow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000496" y="642918"/>
            <a:ext cx="4686304" cy="5143536"/>
          </a:xfrm>
        </p:spPr>
        <p:txBody>
          <a:bodyPr>
            <a:noAutofit/>
          </a:bodyPr>
          <a:lstStyle/>
          <a:p>
            <a:pPr algn="r" rtl="1"/>
            <a:r>
              <a:rPr lang="en-US" sz="2800" dirty="0" smtClean="0">
                <a:solidFill>
                  <a:srgbClr val="FF0000"/>
                </a:solidFill>
              </a:rPr>
              <a:t>Local Library Mode (LLM)</a:t>
            </a:r>
            <a:r>
              <a:rPr lang="fa-IR" sz="2800" dirty="0" smtClean="0">
                <a:solidFill>
                  <a:srgbClr val="FF0000"/>
                </a:solidFill>
              </a:rPr>
              <a:t> </a:t>
            </a:r>
            <a:r>
              <a:rPr lang="fa-IR" sz="2800" b="0" dirty="0" smtClean="0"/>
              <a:t/>
            </a:r>
            <a:br>
              <a:rPr lang="fa-IR" sz="2800" b="0" dirty="0" smtClean="0"/>
            </a:br>
            <a:r>
              <a:rPr lang="en-US" sz="2800" b="0" dirty="0" smtClean="0"/>
              <a:t/>
            </a:r>
            <a:br>
              <a:rPr lang="en-US" sz="2800" b="0" dirty="0" smtClean="0"/>
            </a:br>
            <a:r>
              <a:rPr lang="fa-IR" sz="2800" b="0" dirty="0" smtClean="0"/>
              <a:t>- گروه های جستجو مشاهده نمی شوند. </a:t>
            </a:r>
            <a:br>
              <a:rPr lang="fa-IR" sz="2800" b="0" dirty="0" smtClean="0"/>
            </a:br>
            <a:r>
              <a:rPr lang="fa-IR" sz="2800" b="0" dirty="0" smtClean="0"/>
              <a:t>- همه دستورات  در نوار ابزار </a:t>
            </a:r>
            <a:r>
              <a:rPr lang="en-US" sz="2800" b="0" dirty="0" err="1" smtClean="0"/>
              <a:t>EndNote</a:t>
            </a:r>
            <a:r>
              <a:rPr lang="en-US" sz="2800" b="0" dirty="0" smtClean="0"/>
              <a:t> </a:t>
            </a:r>
            <a:r>
              <a:rPr lang="fa-IR" sz="2800" b="0" dirty="0" smtClean="0"/>
              <a:t>فعال هستند. </a:t>
            </a:r>
            <a:br>
              <a:rPr lang="fa-IR" sz="2800" b="0" dirty="0" smtClean="0"/>
            </a:br>
            <a:r>
              <a:rPr lang="fa-IR" sz="2800" b="0" dirty="0" smtClean="0"/>
              <a:t>- به محض شروع جستجوانلاین در پنل جستجو، نحوی نمایش به </a:t>
            </a:r>
            <a:r>
              <a:rPr lang="en-US" sz="2800" b="0" dirty="0" smtClean="0"/>
              <a:t>Online search mode</a:t>
            </a:r>
            <a:r>
              <a:rPr lang="fa-IR" sz="2800" b="0" dirty="0" smtClean="0"/>
              <a:t> تغییر می کند</a:t>
            </a:r>
            <a:endParaRPr lang="fa-IR" sz="2800" b="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928670"/>
            <a:ext cx="3000396" cy="4276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Down Arrow 1"/>
          <p:cNvSpPr/>
          <p:nvPr/>
        </p:nvSpPr>
        <p:spPr>
          <a:xfrm>
            <a:off x="457200" y="381000"/>
            <a:ext cx="76200" cy="838200"/>
          </a:xfrm>
          <a:prstGeom prst="downArrow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dirty="0" smtClean="0"/>
              <a:t>بطور کلی به سه روش می توان منابع مختلف را در نرم افزار </a:t>
            </a:r>
            <a:r>
              <a:rPr lang="en-GB" dirty="0" smtClean="0"/>
              <a:t>EndNote</a:t>
            </a:r>
            <a:r>
              <a:rPr lang="fa-IR" dirty="0" smtClean="0"/>
              <a:t> وارد و جهت استفاده ذخیره نمود</a:t>
            </a:r>
            <a:r>
              <a:rPr lang="en-US" dirty="0" smtClean="0"/>
              <a:t>:</a:t>
            </a:r>
            <a:endParaRPr lang="fa-IR" dirty="0" smtClean="0"/>
          </a:p>
          <a:p>
            <a:pPr algn="r" rtl="1"/>
            <a:r>
              <a:rPr lang="fa-IR" dirty="0" smtClean="0"/>
              <a:t>1- از طریق جستجو در بانک های اطلاعاتی  توسط موتور جستجوگر </a:t>
            </a:r>
            <a:r>
              <a:rPr lang="en-GB" dirty="0" smtClean="0"/>
              <a:t>EndNote</a:t>
            </a:r>
            <a:r>
              <a:rPr lang="fa-IR" dirty="0" smtClean="0"/>
              <a:t> </a:t>
            </a:r>
            <a:r>
              <a:rPr lang="en-US" dirty="0" smtClean="0"/>
              <a:t>(Online searching)</a:t>
            </a:r>
          </a:p>
          <a:p>
            <a:pPr marL="109728" indent="0" algn="r" rtl="1">
              <a:buNone/>
            </a:pPr>
            <a:endParaRPr lang="en-US" dirty="0" smtClean="0"/>
          </a:p>
          <a:p>
            <a:pPr algn="r" rtl="1"/>
            <a:r>
              <a:rPr lang="fa-IR" dirty="0" smtClean="0"/>
              <a:t>2- ورود اطلاعات کتابشناختی یک منبع ( مقاله، کتاب، رساله و غیره)  بصورت دستی </a:t>
            </a:r>
            <a:r>
              <a:rPr lang="en-US" dirty="0" smtClean="0"/>
              <a:t>(New reference)</a:t>
            </a:r>
            <a:r>
              <a:rPr lang="fa-IR" dirty="0" smtClean="0"/>
              <a:t> </a:t>
            </a:r>
            <a:endParaRPr lang="en-US" dirty="0" smtClean="0"/>
          </a:p>
          <a:p>
            <a:pPr marL="109728" indent="0" algn="r" rtl="1">
              <a:buNone/>
            </a:pPr>
            <a:endParaRPr lang="fa-IR" dirty="0" smtClean="0"/>
          </a:p>
          <a:p>
            <a:pPr algn="r" rtl="1"/>
            <a:r>
              <a:rPr lang="fa-IR" dirty="0" smtClean="0"/>
              <a:t>3- جستجو مستقیم در بانک های اطلاعاتی مانند </a:t>
            </a:r>
            <a:r>
              <a:rPr lang="en-US" dirty="0" err="1" smtClean="0"/>
              <a:t>Pubmed</a:t>
            </a:r>
            <a:r>
              <a:rPr lang="fa-IR" dirty="0" smtClean="0"/>
              <a:t> و ارسال منابع به </a:t>
            </a:r>
            <a:r>
              <a:rPr lang="en-GB" dirty="0" smtClean="0"/>
              <a:t>EndNote</a:t>
            </a:r>
            <a:r>
              <a:rPr lang="fa-IR" dirty="0" smtClean="0"/>
              <a:t> </a:t>
            </a:r>
            <a:r>
              <a:rPr lang="en-US" dirty="0" smtClean="0"/>
              <a:t>(Export or Send)</a:t>
            </a:r>
            <a:endParaRPr lang="fa-I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 smtClean="0">
                <a:solidFill>
                  <a:srgbClr val="FF0000"/>
                </a:solidFill>
              </a:rPr>
              <a:t>روش های ورود و ذخیره سازی منابع در نرم افزار </a:t>
            </a:r>
            <a:r>
              <a:rPr lang="en-US" dirty="0" smtClean="0">
                <a:solidFill>
                  <a:srgbClr val="FF0000"/>
                </a:solidFill>
              </a:rPr>
              <a:t>EndNote</a:t>
            </a:r>
            <a:endParaRPr lang="fa-I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143536"/>
          </a:xfrm>
        </p:spPr>
        <p:txBody>
          <a:bodyPr>
            <a:noAutofit/>
          </a:bodyPr>
          <a:lstStyle/>
          <a:p>
            <a:pPr algn="r" rtl="1">
              <a:buNone/>
            </a:pPr>
            <a:r>
              <a:rPr lang="fa-IR" sz="2300" dirty="0" smtClean="0"/>
              <a:t>1- گزینه </a:t>
            </a:r>
            <a:r>
              <a:rPr lang="en-US" sz="2300" dirty="0" smtClean="0"/>
              <a:t>Online search mode(temporary library) </a:t>
            </a:r>
            <a:r>
              <a:rPr lang="fa-IR" sz="2300" dirty="0" smtClean="0"/>
              <a:t>  را از نوار ابزا</a:t>
            </a:r>
            <a:r>
              <a:rPr lang="fa-IR" sz="2300" dirty="0"/>
              <a:t>ر</a:t>
            </a:r>
            <a:r>
              <a:rPr lang="fa-IR" sz="2300" dirty="0" smtClean="0"/>
              <a:t> </a:t>
            </a:r>
            <a:r>
              <a:rPr lang="en-US" sz="2300" dirty="0" smtClean="0"/>
              <a:t>EndNote</a:t>
            </a:r>
            <a:r>
              <a:rPr lang="en-GB" sz="2300" dirty="0" smtClean="0"/>
              <a:t> </a:t>
            </a:r>
            <a:r>
              <a:rPr lang="fa-IR" sz="2300" dirty="0" smtClean="0"/>
              <a:t>انتخاب  کنید</a:t>
            </a:r>
          </a:p>
          <a:p>
            <a:pPr algn="r" rtl="1">
              <a:buNone/>
            </a:pPr>
            <a:r>
              <a:rPr lang="fa-IR" sz="2300" dirty="0" smtClean="0"/>
              <a:t>2-  پایگاه یا بانک اطلاعاتی مورد نظر را جهت جستجو از لیست بانک های اطلاعاتی متصل به </a:t>
            </a:r>
            <a:r>
              <a:rPr lang="en-US" sz="2300" dirty="0" smtClean="0"/>
              <a:t>EndNote</a:t>
            </a:r>
            <a:r>
              <a:rPr lang="fa-IR" sz="2300" dirty="0" smtClean="0"/>
              <a:t> انتخاب نمایید </a:t>
            </a:r>
          </a:p>
          <a:p>
            <a:pPr algn="r" rtl="1">
              <a:buNone/>
            </a:pPr>
            <a:r>
              <a:rPr lang="fa-IR" sz="2300" dirty="0" smtClean="0"/>
              <a:t>نکته: لیست بانک های اطلاعاتی از قسمت </a:t>
            </a:r>
            <a:r>
              <a:rPr lang="en-US" sz="2300" dirty="0" smtClean="0"/>
              <a:t>more</a:t>
            </a:r>
            <a:r>
              <a:rPr lang="fa-IR" sz="2300" dirty="0" smtClean="0"/>
              <a:t> و یا گزینه             </a:t>
            </a:r>
            <a:r>
              <a:rPr lang="en-US" sz="2300" dirty="0" smtClean="0"/>
              <a:t>online search</a:t>
            </a:r>
            <a:r>
              <a:rPr lang="fa-IR" sz="2300" dirty="0" smtClean="0"/>
              <a:t> در قسمت نوار ابزار،  قابل افزایش است</a:t>
            </a:r>
          </a:p>
          <a:p>
            <a:pPr algn="r" rtl="1">
              <a:buNone/>
            </a:pPr>
            <a:r>
              <a:rPr lang="fa-IR" sz="2300" dirty="0" smtClean="0"/>
              <a:t>3- با کلیک کردن بر روی پایگاه مورد نظر به ان متصل شوید</a:t>
            </a:r>
          </a:p>
          <a:p>
            <a:pPr algn="r" rtl="1">
              <a:buNone/>
            </a:pPr>
            <a:r>
              <a:rPr lang="fa-IR" sz="2300" dirty="0" smtClean="0"/>
              <a:t>4- جستجو خود را در قسمت </a:t>
            </a:r>
            <a:r>
              <a:rPr lang="en-US" sz="2300" dirty="0" smtClean="0"/>
              <a:t>Search Panel</a:t>
            </a:r>
            <a:r>
              <a:rPr lang="fa-IR" sz="2300" dirty="0" smtClean="0"/>
              <a:t> بر اساس کلید واژه (های) مورد نظر انجام دهید.</a:t>
            </a:r>
          </a:p>
          <a:p>
            <a:pPr algn="r" rtl="1">
              <a:buNone/>
            </a:pPr>
            <a:r>
              <a:rPr lang="fa-IR" sz="2300" dirty="0" smtClean="0"/>
              <a:t>5- لیست منابع بازیابی شده  از ان پایگاه در قسمت </a:t>
            </a:r>
            <a:r>
              <a:rPr lang="en-US" sz="2300" dirty="0" smtClean="0"/>
              <a:t>Reference list panel </a:t>
            </a:r>
            <a:r>
              <a:rPr lang="fa-IR" sz="2300" dirty="0" smtClean="0"/>
              <a:t> ظاهر خواهند شد</a:t>
            </a:r>
          </a:p>
          <a:p>
            <a:pPr algn="r" rtl="1">
              <a:buNone/>
            </a:pPr>
            <a:r>
              <a:rPr lang="fa-IR" sz="2300" dirty="0" smtClean="0"/>
              <a:t>تمرین: به کمک نرم افزار </a:t>
            </a:r>
            <a:r>
              <a:rPr lang="en-US" sz="2300" dirty="0" smtClean="0"/>
              <a:t>EndNote</a:t>
            </a:r>
            <a:r>
              <a:rPr lang="fa-IR" sz="2300" dirty="0" smtClean="0"/>
              <a:t> ، مقالات  مربوط به </a:t>
            </a:r>
            <a:r>
              <a:rPr lang="en-US" sz="2300" dirty="0" err="1" smtClean="0"/>
              <a:t>covid</a:t>
            </a:r>
            <a:r>
              <a:rPr lang="en-US" sz="2300" dirty="0" smtClean="0"/>
              <a:t> 19  </a:t>
            </a:r>
            <a:r>
              <a:rPr lang="fa-IR" sz="2300" dirty="0" smtClean="0"/>
              <a:t> که در سال </a:t>
            </a:r>
            <a:r>
              <a:rPr lang="en-US" sz="2300" dirty="0" smtClean="0"/>
              <a:t>2019</a:t>
            </a:r>
            <a:r>
              <a:rPr lang="fa-IR" sz="2300" dirty="0" smtClean="0"/>
              <a:t> در </a:t>
            </a:r>
            <a:r>
              <a:rPr lang="en-US" sz="2300" dirty="0" err="1" smtClean="0"/>
              <a:t>Pubmed</a:t>
            </a:r>
            <a:r>
              <a:rPr lang="fa-IR" sz="2300" dirty="0" smtClean="0"/>
              <a:t> به چاپ رسیده است را بازیابی نمایید ( در ضمن کلمه </a:t>
            </a:r>
            <a:r>
              <a:rPr lang="en-US" sz="2300" dirty="0" err="1" smtClean="0"/>
              <a:t>covid</a:t>
            </a:r>
            <a:r>
              <a:rPr lang="en-US" sz="2300" dirty="0" smtClean="0"/>
              <a:t> 19</a:t>
            </a:r>
            <a:r>
              <a:rPr lang="fa-IR" sz="2300" dirty="0" smtClean="0"/>
              <a:t> در عنوان مقالات اورده شده باشد)</a:t>
            </a:r>
            <a:endParaRPr lang="fa-IR" sz="23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 smtClean="0">
                <a:solidFill>
                  <a:srgbClr val="FF0000"/>
                </a:solidFill>
              </a:rPr>
              <a:t> مراحل </a:t>
            </a:r>
            <a:r>
              <a:rPr lang="en-US" dirty="0" smtClean="0">
                <a:solidFill>
                  <a:srgbClr val="FF0000"/>
                </a:solidFill>
              </a:rPr>
              <a:t>   Online searching</a:t>
            </a:r>
            <a:endParaRPr lang="fa-I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7268" y="1524000"/>
            <a:ext cx="822960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Online searching</a:t>
            </a:r>
            <a:endParaRPr lang="fa-IR" dirty="0">
              <a:solidFill>
                <a:srgbClr val="FF0000"/>
              </a:solidFill>
            </a:endParaRPr>
          </a:p>
        </p:txBody>
      </p:sp>
      <p:sp>
        <p:nvSpPr>
          <p:cNvPr id="6" name="Up Arrow 5"/>
          <p:cNvSpPr/>
          <p:nvPr/>
        </p:nvSpPr>
        <p:spPr>
          <a:xfrm rot="18025617">
            <a:off x="2397093" y="1138728"/>
            <a:ext cx="529882" cy="4095807"/>
          </a:xfrm>
          <a:prstGeom prst="up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/>
          <p:cNvSpPr txBox="1"/>
          <p:nvPr/>
        </p:nvSpPr>
        <p:spPr>
          <a:xfrm>
            <a:off x="4876800" y="4071942"/>
            <a:ext cx="250033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b="1" dirty="0" smtClean="0"/>
              <a:t>Online search mode</a:t>
            </a:r>
            <a:endParaRPr lang="fa-IR" b="1" dirty="0"/>
          </a:p>
        </p:txBody>
      </p:sp>
      <p:sp>
        <p:nvSpPr>
          <p:cNvPr id="9" name="Left Arrow 8"/>
          <p:cNvSpPr/>
          <p:nvPr/>
        </p:nvSpPr>
        <p:spPr>
          <a:xfrm>
            <a:off x="2286000" y="4730912"/>
            <a:ext cx="2438400" cy="482740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TextBox 9"/>
          <p:cNvSpPr txBox="1"/>
          <p:nvPr/>
        </p:nvSpPr>
        <p:spPr>
          <a:xfrm>
            <a:off x="4876800" y="4730912"/>
            <a:ext cx="292895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b="1" dirty="0" smtClean="0"/>
              <a:t>Online database list</a:t>
            </a:r>
            <a:endParaRPr lang="fa-IR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86824" y="1481138"/>
            <a:ext cx="7970352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1"/>
            <a:r>
              <a:rPr lang="fa-IR" dirty="0" smtClean="0">
                <a:solidFill>
                  <a:srgbClr val="FF0000"/>
                </a:solidFill>
              </a:rPr>
              <a:t>افزودن پایگاه های اطلاعاتی به لیست بانک های اطلاعاتی جهت </a:t>
            </a:r>
            <a:r>
              <a:rPr lang="en-US" dirty="0">
                <a:solidFill>
                  <a:srgbClr val="FF0000"/>
                </a:solidFill>
              </a:rPr>
              <a:t>O</a:t>
            </a:r>
            <a:r>
              <a:rPr lang="en-US" dirty="0" smtClean="0">
                <a:solidFill>
                  <a:srgbClr val="FF0000"/>
                </a:solidFill>
              </a:rPr>
              <a:t>nline </a:t>
            </a:r>
            <a:r>
              <a:rPr lang="en-US" dirty="0">
                <a:solidFill>
                  <a:srgbClr val="FF0000"/>
                </a:solidFill>
              </a:rPr>
              <a:t>S</a:t>
            </a:r>
            <a:r>
              <a:rPr lang="en-US" dirty="0" smtClean="0">
                <a:solidFill>
                  <a:srgbClr val="FF0000"/>
                </a:solidFill>
              </a:rPr>
              <a:t>earch</a:t>
            </a:r>
            <a:endParaRPr lang="fa-IR" dirty="0">
              <a:solidFill>
                <a:srgbClr val="FF0000"/>
              </a:solidFill>
            </a:endParaRPr>
          </a:p>
        </p:txBody>
      </p:sp>
      <p:sp>
        <p:nvSpPr>
          <p:cNvPr id="6" name="Up Arrow 5"/>
          <p:cNvSpPr/>
          <p:nvPr/>
        </p:nvSpPr>
        <p:spPr>
          <a:xfrm>
            <a:off x="3337655" y="1933564"/>
            <a:ext cx="339388" cy="2571768"/>
          </a:xfrm>
          <a:prstGeom prst="up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Left Arrow 6"/>
          <p:cNvSpPr/>
          <p:nvPr/>
        </p:nvSpPr>
        <p:spPr>
          <a:xfrm rot="1071556">
            <a:off x="1092498" y="4003286"/>
            <a:ext cx="2200032" cy="508166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1060655" y="4953000"/>
            <a:ext cx="278608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 smtClean="0"/>
              <a:t>جهت افزودن پایگاه اطلاعاتی جدید به لیست پایگاه های اطلاعاتی</a:t>
            </a:r>
            <a:endParaRPr lang="fa-I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4078" indent="-514350" algn="r" rtl="1">
              <a:buClr>
                <a:srgbClr val="FF0000"/>
              </a:buClr>
              <a:buFont typeface="+mj-lt"/>
              <a:buAutoNum type="arabicParenR"/>
            </a:pPr>
            <a:r>
              <a:rPr lang="fa-IR" dirty="0" smtClean="0"/>
              <a:t>گزینه </a:t>
            </a:r>
            <a:r>
              <a:rPr lang="en-US" dirty="0" smtClean="0"/>
              <a:t>References</a:t>
            </a:r>
            <a:r>
              <a:rPr lang="fa-IR" dirty="0" smtClean="0"/>
              <a:t> را از نوار ابزار انتخاب نمایید</a:t>
            </a:r>
          </a:p>
          <a:p>
            <a:pPr marL="624078" indent="-514350" algn="r" rtl="1">
              <a:buClr>
                <a:srgbClr val="FF0000"/>
              </a:buClr>
              <a:buFont typeface="+mj-lt"/>
              <a:buAutoNum type="arabicParenR"/>
            </a:pPr>
            <a:r>
              <a:rPr lang="fa-IR" dirty="0" smtClean="0"/>
              <a:t>سپس گزینه </a:t>
            </a:r>
            <a:r>
              <a:rPr lang="en-US" dirty="0" smtClean="0"/>
              <a:t>New Reference </a:t>
            </a:r>
            <a:r>
              <a:rPr lang="fa-IR" dirty="0" smtClean="0"/>
              <a:t> را انتخاب نمایید</a:t>
            </a:r>
          </a:p>
          <a:p>
            <a:pPr marL="624078" indent="-514350" algn="r" rtl="1">
              <a:buClr>
                <a:srgbClr val="FF0000"/>
              </a:buClr>
              <a:buFont typeface="+mj-lt"/>
              <a:buAutoNum type="arabicParenR"/>
            </a:pPr>
            <a:r>
              <a:rPr lang="en-US" dirty="0" smtClean="0"/>
              <a:t> </a:t>
            </a:r>
            <a:r>
              <a:rPr lang="fa-IR" dirty="0" smtClean="0"/>
              <a:t>در پنجره </a:t>
            </a:r>
            <a:r>
              <a:rPr lang="en-US" dirty="0" smtClean="0"/>
              <a:t>New Reference</a:t>
            </a:r>
            <a:r>
              <a:rPr lang="fa-IR" dirty="0" smtClean="0"/>
              <a:t> ابتدا نوع منبع را از قسمت </a:t>
            </a:r>
            <a:r>
              <a:rPr lang="en-US" dirty="0" smtClean="0"/>
              <a:t>Reference type</a:t>
            </a:r>
            <a:r>
              <a:rPr lang="fa-IR" dirty="0" smtClean="0"/>
              <a:t> انتخاب نمایید ( بعنوان مثال </a:t>
            </a:r>
            <a:r>
              <a:rPr lang="en-US" dirty="0" smtClean="0"/>
              <a:t>Book, Thesis, Journal article, Web page</a:t>
            </a:r>
            <a:r>
              <a:rPr lang="fa-IR" dirty="0" smtClean="0"/>
              <a:t> و غیره)</a:t>
            </a:r>
          </a:p>
          <a:p>
            <a:pPr marL="624078" indent="-514350" algn="r" rtl="1">
              <a:buClr>
                <a:srgbClr val="FF0000"/>
              </a:buClr>
              <a:buFont typeface="+mj-lt"/>
              <a:buAutoNum type="arabicParenR"/>
            </a:pPr>
            <a:r>
              <a:rPr lang="fa-IR" dirty="0" smtClean="0"/>
              <a:t>سپس اطلاعات کتابشناسی ان منبع را در هر یک از قسمت های مربوط وارد نمایید ( امکان ضمیمه کردن</a:t>
            </a:r>
            <a:r>
              <a:rPr lang="en-US" dirty="0" smtClean="0"/>
              <a:t> </a:t>
            </a:r>
            <a:r>
              <a:rPr lang="fa-IR" dirty="0" smtClean="0"/>
              <a:t> شکل و یا فایل های </a:t>
            </a:r>
            <a:r>
              <a:rPr lang="en-US" dirty="0" smtClean="0"/>
              <a:t>PDF</a:t>
            </a:r>
            <a:r>
              <a:rPr lang="fa-IR" dirty="0" smtClean="0"/>
              <a:t> مانند متن کامل یک مقاله نیز وجود دارد)</a:t>
            </a:r>
          </a:p>
          <a:p>
            <a:pPr marL="109728" indent="0" algn="r" rtl="1">
              <a:buNone/>
            </a:pPr>
            <a:r>
              <a:rPr lang="fa-IR" dirty="0" smtClean="0"/>
              <a:t>نکته: منبع جدید ایجاد شده در پوشه </a:t>
            </a:r>
            <a:r>
              <a:rPr lang="en-US" dirty="0" smtClean="0"/>
              <a:t>Unfiled</a:t>
            </a:r>
            <a:r>
              <a:rPr lang="en-GB" dirty="0" smtClean="0"/>
              <a:t> </a:t>
            </a:r>
            <a:r>
              <a:rPr lang="fa-IR" dirty="0" smtClean="0"/>
              <a:t> ذخیره می شود که امکان جابجایی ان به سایر پوشه ها وجود دارد  </a:t>
            </a:r>
            <a:endParaRPr lang="fa-I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rtl="1"/>
            <a:r>
              <a:rPr lang="fa-IR" sz="3600" dirty="0" smtClean="0">
                <a:solidFill>
                  <a:srgbClr val="FF0000"/>
                </a:solidFill>
              </a:rPr>
              <a:t>ورود اطلاعات کتابشناختی یک منبع  بصورت دستی </a:t>
            </a:r>
            <a:r>
              <a:rPr lang="en-US" sz="3600" dirty="0" smtClean="0">
                <a:solidFill>
                  <a:srgbClr val="FF0000"/>
                </a:solidFill>
              </a:rPr>
              <a:t>(New reference)</a:t>
            </a:r>
            <a:endParaRPr lang="fa-IR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25" y="982474"/>
            <a:ext cx="392909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91" y="25121"/>
            <a:ext cx="822960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New Reference</a:t>
            </a:r>
            <a:endParaRPr lang="fa-IR" dirty="0">
              <a:solidFill>
                <a:srgbClr val="FF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052736"/>
            <a:ext cx="4271967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428728" y="6300756"/>
            <a:ext cx="64294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200" b="1" dirty="0" smtClean="0"/>
              <a:t>1</a:t>
            </a:r>
            <a:endParaRPr lang="fa-IR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033508" y="6245546"/>
            <a:ext cx="63154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200" b="1" dirty="0" smtClean="0"/>
              <a:t>2</a:t>
            </a:r>
            <a:endParaRPr lang="fa-IR" sz="3200" b="1" dirty="0"/>
          </a:p>
        </p:txBody>
      </p:sp>
      <p:sp>
        <p:nvSpPr>
          <p:cNvPr id="4" name="Up Arrow 3"/>
          <p:cNvSpPr/>
          <p:nvPr/>
        </p:nvSpPr>
        <p:spPr>
          <a:xfrm>
            <a:off x="785067" y="1916832"/>
            <a:ext cx="180020" cy="1008112"/>
          </a:xfrm>
          <a:prstGeom prst="up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Up Arrow 4"/>
          <p:cNvSpPr/>
          <p:nvPr/>
        </p:nvSpPr>
        <p:spPr>
          <a:xfrm>
            <a:off x="4860032" y="2420888"/>
            <a:ext cx="144016" cy="1008112"/>
          </a:xfrm>
          <a:prstGeom prst="up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r" rtl="1"/>
            <a:r>
              <a:rPr lang="fa-IR" dirty="0" smtClean="0"/>
              <a:t>در حال حاضر امکان ارسال منابع از اکثر بانک های اطلاعاتی انلاین با استفاده از گزینه </a:t>
            </a:r>
            <a:r>
              <a:rPr lang="en-US" sz="2800" b="1" i="1" dirty="0" smtClean="0"/>
              <a:t>Export</a:t>
            </a:r>
            <a:r>
              <a:rPr lang="fa-IR" dirty="0" smtClean="0"/>
              <a:t> در انها به نرم افزار </a:t>
            </a:r>
            <a:r>
              <a:rPr lang="en-GB" dirty="0" smtClean="0"/>
              <a:t>EndNote</a:t>
            </a:r>
            <a:r>
              <a:rPr lang="fa-IR" dirty="0" smtClean="0"/>
              <a:t> وجود دارد.</a:t>
            </a:r>
          </a:p>
          <a:p>
            <a:pPr algn="r" rtl="1"/>
            <a:r>
              <a:rPr lang="fa-IR" dirty="0" smtClean="0"/>
              <a:t>منابع ارسال شده به </a:t>
            </a:r>
            <a:r>
              <a:rPr lang="en-GB" dirty="0" smtClean="0"/>
              <a:t>EndNote</a:t>
            </a:r>
            <a:r>
              <a:rPr lang="fa-IR" dirty="0" smtClean="0"/>
              <a:t>، وارد پوشه ای بنام </a:t>
            </a:r>
            <a:r>
              <a:rPr lang="en-US" b="1" i="1" dirty="0" smtClean="0"/>
              <a:t>Imported References</a:t>
            </a:r>
            <a:r>
              <a:rPr lang="fa-IR" b="1" i="1" dirty="0" smtClean="0"/>
              <a:t>  </a:t>
            </a:r>
            <a:r>
              <a:rPr lang="fa-IR" dirty="0" smtClean="0"/>
              <a:t>در قسمت </a:t>
            </a:r>
            <a:r>
              <a:rPr lang="en-US" b="1" i="1" dirty="0" smtClean="0"/>
              <a:t>Group Panel </a:t>
            </a:r>
            <a:r>
              <a:rPr lang="fa-IR" b="1" i="1" dirty="0" smtClean="0"/>
              <a:t> </a:t>
            </a:r>
            <a:r>
              <a:rPr lang="fa-IR" dirty="0" smtClean="0"/>
              <a:t>می شوند</a:t>
            </a:r>
          </a:p>
          <a:p>
            <a:pPr algn="r" rtl="1"/>
            <a:r>
              <a:rPr lang="fa-IR" sz="2600" b="1" dirty="0" smtClean="0">
                <a:solidFill>
                  <a:srgbClr val="FF0000"/>
                </a:solidFill>
              </a:rPr>
              <a:t>نکته : </a:t>
            </a:r>
            <a:r>
              <a:rPr lang="fa-IR" sz="2600" dirty="0" smtClean="0"/>
              <a:t>در صورتی که بطور هم زمان از نرم افزار </a:t>
            </a:r>
            <a:r>
              <a:rPr lang="en-GB" sz="2600" dirty="0" smtClean="0"/>
              <a:t>EndNote</a:t>
            </a:r>
            <a:r>
              <a:rPr lang="fa-IR" sz="2600" dirty="0" smtClean="0"/>
              <a:t> تحت وب نیزدر کامپیوتر خود استفاده می کنید، در هنگام ارسال منبع، پنجره ای باز خواهد شد که  مقصد ارسال منبع  یعنی </a:t>
            </a:r>
            <a:r>
              <a:rPr lang="en-US" sz="2600" dirty="0" smtClean="0"/>
              <a:t>EndNote</a:t>
            </a:r>
            <a:r>
              <a:rPr lang="fa-IR" sz="2600" dirty="0" smtClean="0"/>
              <a:t> تحت وب  و یا </a:t>
            </a:r>
            <a:r>
              <a:rPr lang="en-US" sz="2600" dirty="0" smtClean="0"/>
              <a:t>Desktop</a:t>
            </a:r>
            <a:r>
              <a:rPr lang="fa-IR" sz="2600" dirty="0" smtClean="0"/>
              <a:t> سوال می شود.</a:t>
            </a:r>
          </a:p>
          <a:p>
            <a:pPr algn="r" rtl="1"/>
            <a:r>
              <a:rPr lang="fa-IR" dirty="0" smtClean="0"/>
              <a:t>در اسلاید های  بعدی نحوی استفاده از گزینه </a:t>
            </a:r>
            <a:r>
              <a:rPr lang="en-US" dirty="0" smtClean="0"/>
              <a:t>Export </a:t>
            </a:r>
            <a:r>
              <a:rPr lang="fa-IR" dirty="0" smtClean="0"/>
              <a:t> جهت ارسال منابع ازپایگاه های  </a:t>
            </a:r>
            <a:r>
              <a:rPr lang="en-US" dirty="0" err="1" smtClean="0"/>
              <a:t>PubMed</a:t>
            </a:r>
            <a:r>
              <a:rPr lang="fa-IR" dirty="0" smtClean="0"/>
              <a:t> ، </a:t>
            </a:r>
            <a:r>
              <a:rPr lang="en-US" dirty="0" err="1" smtClean="0"/>
              <a:t>ScienceDirect</a:t>
            </a:r>
            <a:r>
              <a:rPr lang="fa-IR" dirty="0" smtClean="0"/>
              <a:t> و</a:t>
            </a:r>
            <a:r>
              <a:rPr lang="en-US" dirty="0" smtClean="0"/>
              <a:t>Scopus </a:t>
            </a:r>
            <a:r>
              <a:rPr lang="fa-IR" dirty="0" smtClean="0"/>
              <a:t> بعنوان نمونه نمایش داده شده است</a:t>
            </a:r>
          </a:p>
          <a:p>
            <a:pPr algn="r" rtl="1"/>
            <a:endParaRPr lang="fa-I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1"/>
            <a:r>
              <a:rPr lang="fa-IR" dirty="0" smtClean="0">
                <a:solidFill>
                  <a:srgbClr val="FF0000"/>
                </a:solidFill>
              </a:rPr>
              <a:t>ارسال</a:t>
            </a:r>
            <a:r>
              <a:rPr lang="en-US" dirty="0" smtClean="0">
                <a:solidFill>
                  <a:srgbClr val="FF0000"/>
                </a:solidFill>
              </a:rPr>
              <a:t> (Export) </a:t>
            </a:r>
            <a:r>
              <a:rPr lang="fa-IR" dirty="0" smtClean="0">
                <a:solidFill>
                  <a:srgbClr val="FF0000"/>
                </a:solidFill>
              </a:rPr>
              <a:t> منابع ازبانک های اطلاعاتی به نرم افزار </a:t>
            </a:r>
            <a:r>
              <a:rPr lang="en-US" dirty="0" smtClean="0">
                <a:solidFill>
                  <a:srgbClr val="FF0000"/>
                </a:solidFill>
              </a:rPr>
              <a:t>EndNote</a:t>
            </a:r>
            <a:r>
              <a:rPr lang="fa-IR" dirty="0" smtClean="0">
                <a:solidFill>
                  <a:srgbClr val="FF0000"/>
                </a:solidFill>
              </a:rPr>
              <a:t> </a:t>
            </a:r>
            <a:endParaRPr lang="fa-I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 fontScale="77500" lnSpcReduction="20000"/>
          </a:bodyPr>
          <a:lstStyle/>
          <a:p>
            <a:pPr algn="r" rtl="1">
              <a:buNone/>
            </a:pPr>
            <a:r>
              <a:rPr lang="fa-IR" dirty="0" smtClean="0"/>
              <a:t>نرم افزارهای  مدیریت منابع  متعددی  طراحی و ساخته شده اند مانند:</a:t>
            </a:r>
          </a:p>
          <a:p>
            <a:pPr algn="r" rtl="1">
              <a:buFontTx/>
              <a:buChar char="-"/>
            </a:pPr>
            <a:r>
              <a:rPr lang="en-US" dirty="0" err="1" smtClean="0"/>
              <a:t>Referencer</a:t>
            </a:r>
            <a:r>
              <a:rPr lang="fa-IR" dirty="0" smtClean="0"/>
              <a:t> </a:t>
            </a:r>
            <a:r>
              <a:rPr lang="en-US" sz="2400" dirty="0" smtClean="0"/>
              <a:t>(Reference developers)</a:t>
            </a:r>
          </a:p>
          <a:p>
            <a:pPr algn="r" rtl="1">
              <a:buFontTx/>
              <a:buChar char="-"/>
            </a:pPr>
            <a:r>
              <a:rPr lang="en-US" dirty="0" err="1" smtClean="0"/>
              <a:t>RefWorks</a:t>
            </a:r>
            <a:r>
              <a:rPr lang="fa-IR" dirty="0" smtClean="0"/>
              <a:t> </a:t>
            </a:r>
            <a:r>
              <a:rPr lang="en-US" sz="2400" dirty="0" smtClean="0"/>
              <a:t>(</a:t>
            </a:r>
            <a:r>
              <a:rPr lang="en-US" sz="2400" dirty="0" err="1" smtClean="0"/>
              <a:t>RefWorks</a:t>
            </a:r>
            <a:r>
              <a:rPr lang="en-US" sz="2400" dirty="0" smtClean="0"/>
              <a:t> / </a:t>
            </a:r>
            <a:r>
              <a:rPr lang="en-US" sz="2400" dirty="0" err="1" smtClean="0"/>
              <a:t>ProQuest</a:t>
            </a:r>
            <a:r>
              <a:rPr lang="en-US" sz="2400" dirty="0" smtClean="0"/>
              <a:t>)</a:t>
            </a:r>
          </a:p>
          <a:p>
            <a:pPr algn="r" rtl="1">
              <a:buFontTx/>
              <a:buChar char="-"/>
            </a:pPr>
            <a:r>
              <a:rPr lang="en-US" dirty="0" err="1" smtClean="0"/>
              <a:t>Wikind</a:t>
            </a:r>
            <a:r>
              <a:rPr lang="en-US" dirty="0" err="1"/>
              <a:t>e</a:t>
            </a:r>
            <a:r>
              <a:rPr lang="en-US" dirty="0" err="1" smtClean="0"/>
              <a:t>x</a:t>
            </a:r>
            <a:r>
              <a:rPr lang="fa-IR" dirty="0" smtClean="0"/>
              <a:t> </a:t>
            </a:r>
            <a:r>
              <a:rPr lang="fa-IR" sz="2400" dirty="0" smtClean="0"/>
              <a:t>(</a:t>
            </a:r>
            <a:r>
              <a:rPr lang="en-US" sz="2400" dirty="0" smtClean="0"/>
              <a:t> (Mark </a:t>
            </a:r>
            <a:r>
              <a:rPr lang="en-US" sz="2400" dirty="0" err="1" smtClean="0"/>
              <a:t>Grimshaw</a:t>
            </a:r>
            <a:endParaRPr lang="en-US" sz="2400" dirty="0" smtClean="0"/>
          </a:p>
          <a:p>
            <a:pPr algn="r" rtl="1">
              <a:buFontTx/>
              <a:buChar char="-"/>
            </a:pPr>
            <a:r>
              <a:rPr lang="en-US" dirty="0" err="1" smtClean="0"/>
              <a:t>Mendeley</a:t>
            </a:r>
            <a:r>
              <a:rPr lang="en-US" dirty="0" smtClean="0"/>
              <a:t> </a:t>
            </a:r>
            <a:r>
              <a:rPr lang="fa-IR" dirty="0" smtClean="0"/>
              <a:t> </a:t>
            </a:r>
            <a:r>
              <a:rPr lang="fa-IR" sz="2400" dirty="0" smtClean="0"/>
              <a:t>(</a:t>
            </a:r>
            <a:r>
              <a:rPr lang="en-US" sz="2400" dirty="0" smtClean="0"/>
              <a:t>Elsevier</a:t>
            </a:r>
            <a:r>
              <a:rPr lang="fa-IR" sz="2400" dirty="0" smtClean="0"/>
              <a:t>)</a:t>
            </a:r>
            <a:endParaRPr lang="en-US" sz="2400" dirty="0" smtClean="0"/>
          </a:p>
          <a:p>
            <a:pPr algn="r" rtl="1">
              <a:buFontTx/>
              <a:buChar char="-"/>
            </a:pPr>
            <a:r>
              <a:rPr lang="en-US" dirty="0" err="1" smtClean="0"/>
              <a:t>Zotero</a:t>
            </a:r>
            <a:r>
              <a:rPr lang="fa-IR" dirty="0" smtClean="0"/>
              <a:t> </a:t>
            </a:r>
            <a:r>
              <a:rPr lang="en-US" sz="2400" dirty="0" smtClean="0"/>
              <a:t>(Roy </a:t>
            </a:r>
            <a:r>
              <a:rPr lang="en-US" sz="2400" dirty="0" err="1" smtClean="0"/>
              <a:t>Rosenzweig</a:t>
            </a:r>
            <a:r>
              <a:rPr lang="en-US" sz="2400" dirty="0" smtClean="0"/>
              <a:t> Center for History and New Media)</a:t>
            </a:r>
          </a:p>
          <a:p>
            <a:pPr algn="r" rtl="1">
              <a:buFontTx/>
              <a:buChar char="-"/>
            </a:pPr>
            <a:r>
              <a:rPr lang="en-US" dirty="0" err="1" smtClean="0"/>
              <a:t>EndNote</a:t>
            </a:r>
            <a:r>
              <a:rPr lang="fa-IR" dirty="0" smtClean="0"/>
              <a:t> </a:t>
            </a:r>
            <a:r>
              <a:rPr lang="en-US" sz="2400" dirty="0" smtClean="0"/>
              <a:t>(</a:t>
            </a:r>
            <a:r>
              <a:rPr lang="en-US" sz="2400" dirty="0" err="1" smtClean="0"/>
              <a:t>Clarivate</a:t>
            </a:r>
            <a:r>
              <a:rPr lang="en-US" sz="2400" dirty="0" smtClean="0"/>
              <a:t> Analytics)</a:t>
            </a:r>
            <a:r>
              <a:rPr lang="fa-IR" sz="2400" dirty="0" smtClean="0"/>
              <a:t> </a:t>
            </a:r>
          </a:p>
          <a:p>
            <a:pPr algn="r" rtl="1">
              <a:buFontTx/>
              <a:buChar char="-"/>
            </a:pPr>
            <a:endParaRPr lang="fa-IR" sz="2400" dirty="0" smtClean="0"/>
          </a:p>
          <a:p>
            <a:pPr algn="r" rtl="1">
              <a:buNone/>
            </a:pPr>
            <a:r>
              <a:rPr lang="fa-IR" dirty="0" smtClean="0"/>
              <a:t> نرم افزار های مدیریت منابع  بدو گروه زیر قابل تقسیم بندی می باشند:</a:t>
            </a:r>
          </a:p>
          <a:p>
            <a:pPr algn="r" rtl="1">
              <a:buNone/>
            </a:pPr>
            <a:endParaRPr lang="fa-IR" dirty="0" smtClean="0"/>
          </a:p>
          <a:p>
            <a:pPr algn="r" rtl="1">
              <a:buNone/>
            </a:pPr>
            <a:r>
              <a:rPr lang="fa-IR" dirty="0" smtClean="0"/>
              <a:t>1- تحت وب (</a:t>
            </a:r>
            <a:r>
              <a:rPr lang="en-US" dirty="0" smtClean="0"/>
              <a:t>(Web-based or Online</a:t>
            </a:r>
            <a:r>
              <a:rPr lang="fa-IR" dirty="0" smtClean="0"/>
              <a:t> </a:t>
            </a:r>
          </a:p>
          <a:p>
            <a:pPr algn="r" rtl="1">
              <a:buNone/>
            </a:pPr>
            <a:endParaRPr lang="fa-IR" dirty="0" smtClean="0"/>
          </a:p>
          <a:p>
            <a:pPr algn="r" rtl="1">
              <a:buNone/>
            </a:pPr>
            <a:r>
              <a:rPr lang="fa-IR" dirty="0" smtClean="0"/>
              <a:t>2- قابل نصب بر روی کامپیوتر  </a:t>
            </a:r>
            <a:r>
              <a:rPr lang="en-US" dirty="0" smtClean="0"/>
              <a:t>(Desktop)</a:t>
            </a:r>
            <a:endParaRPr lang="fa-IR" dirty="0" smtClean="0"/>
          </a:p>
          <a:p>
            <a:pPr algn="r" rtl="1">
              <a:buNone/>
            </a:pPr>
            <a:endParaRPr lang="fa-IR" dirty="0" smtClean="0"/>
          </a:p>
          <a:p>
            <a:pPr algn="r" rtl="1">
              <a:buNone/>
            </a:pPr>
            <a:r>
              <a:rPr lang="fa-IR" dirty="0" smtClean="0"/>
              <a:t>نرم افزار </a:t>
            </a:r>
            <a:r>
              <a:rPr lang="en-US" dirty="0" smtClean="0"/>
              <a:t>Endnote </a:t>
            </a:r>
            <a:r>
              <a:rPr lang="fa-IR" dirty="0" smtClean="0"/>
              <a:t> بدو صورت</a:t>
            </a:r>
            <a:r>
              <a:rPr lang="en-US" dirty="0" smtClean="0"/>
              <a:t>:</a:t>
            </a:r>
          </a:p>
          <a:p>
            <a:pPr algn="r" rtl="1">
              <a:buNone/>
            </a:pPr>
            <a:r>
              <a:rPr lang="fa-IR" dirty="0" smtClean="0"/>
              <a:t> </a:t>
            </a:r>
            <a:r>
              <a:rPr lang="en-US" dirty="0" smtClean="0"/>
              <a:t> Web-based</a:t>
            </a:r>
            <a:r>
              <a:rPr lang="en-US" dirty="0" smtClean="0">
                <a:solidFill>
                  <a:srgbClr val="FF0000"/>
                </a:solidFill>
              </a:rPr>
              <a:t>(www.myendnoteweb.com)</a:t>
            </a:r>
          </a:p>
          <a:p>
            <a:pPr algn="r" rtl="1">
              <a:buNone/>
            </a:pPr>
            <a:r>
              <a:rPr lang="fa-IR" dirty="0" smtClean="0"/>
              <a:t> و </a:t>
            </a:r>
            <a:r>
              <a:rPr lang="en-US" dirty="0" smtClean="0"/>
              <a:t>Desktop</a:t>
            </a:r>
            <a:r>
              <a:rPr lang="fa-IR" dirty="0" smtClean="0"/>
              <a:t> موجود است </a:t>
            </a:r>
            <a:endParaRPr lang="fa-I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700809"/>
            <a:ext cx="8229600" cy="4032447"/>
          </a:xfr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3600" dirty="0" smtClean="0">
                <a:solidFill>
                  <a:srgbClr val="FF0000"/>
                </a:solidFill>
              </a:rPr>
              <a:t>How to directly send a paper form </a:t>
            </a:r>
            <a:r>
              <a:rPr lang="en-US" sz="3600" i="1" dirty="0" smtClean="0">
                <a:solidFill>
                  <a:srgbClr val="FF0000"/>
                </a:solidFill>
              </a:rPr>
              <a:t>PubMed</a:t>
            </a:r>
            <a:r>
              <a:rPr lang="en-US" sz="3600" dirty="0" smtClean="0">
                <a:solidFill>
                  <a:srgbClr val="FF0000"/>
                </a:solidFill>
              </a:rPr>
              <a:t> to </a:t>
            </a:r>
            <a:r>
              <a:rPr lang="en-US" sz="3600" i="1" dirty="0" smtClean="0">
                <a:solidFill>
                  <a:srgbClr val="FF0000"/>
                </a:solidFill>
              </a:rPr>
              <a:t>EndNote </a:t>
            </a:r>
            <a:endParaRPr lang="fa-IR" sz="3600" i="1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71934" y="3143248"/>
            <a:ext cx="516153" cy="92333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2</a:t>
            </a:r>
            <a:endParaRPr lang="fa-IR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28662" y="3429000"/>
            <a:ext cx="502857" cy="92333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715140" y="4214818"/>
            <a:ext cx="571504" cy="92333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1643063"/>
            <a:ext cx="8229600" cy="4714875"/>
          </a:xfr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3600" dirty="0" smtClean="0">
                <a:solidFill>
                  <a:srgbClr val="FF0000"/>
                </a:solidFill>
              </a:rPr>
              <a:t>How to directly export a paper form </a:t>
            </a:r>
            <a:r>
              <a:rPr lang="en-US" sz="3600" i="1" dirty="0" err="1" smtClean="0">
                <a:solidFill>
                  <a:srgbClr val="FF0000"/>
                </a:solidFill>
              </a:rPr>
              <a:t>ScienceDirect</a:t>
            </a:r>
            <a:r>
              <a:rPr lang="en-US" sz="3600" dirty="0" smtClean="0">
                <a:solidFill>
                  <a:srgbClr val="FF0000"/>
                </a:solidFill>
              </a:rPr>
              <a:t>  </a:t>
            </a:r>
            <a:r>
              <a:rPr lang="en-US" sz="3600" i="1" dirty="0" smtClean="0">
                <a:solidFill>
                  <a:srgbClr val="FF0000"/>
                </a:solidFill>
              </a:rPr>
              <a:t>to EndNote </a:t>
            </a:r>
            <a:endParaRPr lang="fa-IR" sz="3600" i="1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42976" y="2000240"/>
            <a:ext cx="574295" cy="92333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8" name="Rectangle 7"/>
          <p:cNvSpPr/>
          <p:nvPr/>
        </p:nvSpPr>
        <p:spPr>
          <a:xfrm>
            <a:off x="7143768" y="3429000"/>
            <a:ext cx="569387" cy="92333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9" name="Rectangle 8"/>
          <p:cNvSpPr/>
          <p:nvPr/>
        </p:nvSpPr>
        <p:spPr>
          <a:xfrm>
            <a:off x="6215074" y="5143512"/>
            <a:ext cx="569387" cy="92333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2059807"/>
            <a:ext cx="8229600" cy="3368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How to directly export a paper from </a:t>
            </a:r>
            <a:r>
              <a:rPr lang="en-US" b="1" i="1" dirty="0" smtClean="0">
                <a:solidFill>
                  <a:srgbClr val="FF0000"/>
                </a:solidFill>
              </a:rPr>
              <a:t>Scopus</a:t>
            </a:r>
            <a:r>
              <a:rPr lang="en-US" dirty="0" smtClean="0">
                <a:solidFill>
                  <a:srgbClr val="FF0000"/>
                </a:solidFill>
              </a:rPr>
              <a:t> to </a:t>
            </a:r>
            <a:r>
              <a:rPr lang="en-US" i="1" dirty="0" smtClean="0">
                <a:solidFill>
                  <a:srgbClr val="FF0000"/>
                </a:solidFill>
              </a:rPr>
              <a:t>EndNote </a:t>
            </a:r>
            <a:endParaRPr lang="fa-IR" dirty="0">
              <a:solidFill>
                <a:srgbClr val="FF0000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 rot="18116053">
            <a:off x="2193596" y="5694218"/>
            <a:ext cx="928694" cy="142876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Down Arrow 5"/>
          <p:cNvSpPr/>
          <p:nvPr/>
        </p:nvSpPr>
        <p:spPr>
          <a:xfrm>
            <a:off x="3658886" y="3350926"/>
            <a:ext cx="142876" cy="978408"/>
          </a:xfrm>
          <a:prstGeom prst="down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/>
          <p:cNvSpPr txBox="1"/>
          <p:nvPr/>
        </p:nvSpPr>
        <p:spPr>
          <a:xfrm>
            <a:off x="3730324" y="3062442"/>
            <a:ext cx="2379176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800" b="1" dirty="0" smtClean="0">
                <a:solidFill>
                  <a:srgbClr val="FF0000"/>
                </a:solidFill>
              </a:rPr>
              <a:t>2-گزینه </a:t>
            </a:r>
            <a:r>
              <a:rPr lang="en-US" sz="2800" b="1" dirty="0" smtClean="0">
                <a:solidFill>
                  <a:srgbClr val="FF0000"/>
                </a:solidFill>
              </a:rPr>
              <a:t>Export</a:t>
            </a:r>
            <a:endParaRPr lang="fa-IR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82885" y="6019800"/>
            <a:ext cx="2218877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3200" b="1" dirty="0" smtClean="0">
                <a:solidFill>
                  <a:srgbClr val="FF0000"/>
                </a:solidFill>
              </a:rPr>
              <a:t>1-انتخاب مقاله</a:t>
            </a:r>
            <a:endParaRPr lang="fa-IR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9512" y="1484784"/>
            <a:ext cx="844391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How to directly export a paper from </a:t>
            </a:r>
            <a:r>
              <a:rPr lang="en-US" b="1" i="1" dirty="0" smtClean="0"/>
              <a:t>Scopus</a:t>
            </a:r>
            <a:r>
              <a:rPr lang="en-US" dirty="0" smtClean="0"/>
              <a:t> to </a:t>
            </a:r>
            <a:r>
              <a:rPr lang="en-US" i="1" dirty="0" smtClean="0"/>
              <a:t>EndNote </a:t>
            </a:r>
            <a:endParaRPr lang="fa-IR" dirty="0"/>
          </a:p>
        </p:txBody>
      </p:sp>
      <p:sp>
        <p:nvSpPr>
          <p:cNvPr id="5" name="Down Arrow 4"/>
          <p:cNvSpPr/>
          <p:nvPr/>
        </p:nvSpPr>
        <p:spPr>
          <a:xfrm>
            <a:off x="1928794" y="2285992"/>
            <a:ext cx="188595" cy="57150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Down Arrow 5"/>
          <p:cNvSpPr/>
          <p:nvPr/>
        </p:nvSpPr>
        <p:spPr>
          <a:xfrm>
            <a:off x="8143900" y="5143512"/>
            <a:ext cx="214314" cy="64294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/>
          <p:cNvSpPr txBox="1"/>
          <p:nvPr/>
        </p:nvSpPr>
        <p:spPr>
          <a:xfrm>
            <a:off x="2051335" y="1762772"/>
            <a:ext cx="4065536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800" b="1" dirty="0" smtClean="0">
                <a:solidFill>
                  <a:srgbClr val="FF0000"/>
                </a:solidFill>
              </a:rPr>
              <a:t>3- اننخاب نرم افزار </a:t>
            </a:r>
            <a:r>
              <a:rPr lang="en-US" sz="2800" b="1" dirty="0" smtClean="0">
                <a:solidFill>
                  <a:srgbClr val="FF0000"/>
                </a:solidFill>
              </a:rPr>
              <a:t>Endnote</a:t>
            </a:r>
            <a:endParaRPr lang="fa-IR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67547" y="4643446"/>
            <a:ext cx="4206601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800" b="1" dirty="0" smtClean="0">
                <a:solidFill>
                  <a:srgbClr val="FF0000"/>
                </a:solidFill>
              </a:rPr>
              <a:t>4- کلیک بر روی گزینه </a:t>
            </a:r>
            <a:r>
              <a:rPr lang="en-US" sz="2800" b="1" dirty="0" smtClean="0">
                <a:solidFill>
                  <a:srgbClr val="FF0000"/>
                </a:solidFill>
              </a:rPr>
              <a:t>Export</a:t>
            </a:r>
            <a:endParaRPr lang="fa-IR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r" rtl="1">
              <a:buNone/>
            </a:pPr>
            <a:r>
              <a:rPr lang="fa-IR" dirty="0" smtClean="0"/>
              <a:t>بسیاری از منابع دارای متن کامل علاوه بر اطلاعات کتابشناختی انها می باشند</a:t>
            </a:r>
          </a:p>
          <a:p>
            <a:pPr algn="r" rtl="1">
              <a:buNone/>
            </a:pPr>
            <a:r>
              <a:rPr lang="fa-IR" dirty="0" smtClean="0"/>
              <a:t>جهت دانلود متن کامل منبع مراحل زیر را انجام دهید:</a:t>
            </a:r>
          </a:p>
          <a:p>
            <a:pPr marL="624078" indent="-514350" algn="r" rtl="1">
              <a:buClr>
                <a:srgbClr val="FF0000"/>
              </a:buClr>
              <a:buFont typeface="+mj-lt"/>
              <a:buAutoNum type="arabicParenR"/>
            </a:pPr>
            <a:r>
              <a:rPr lang="fa-IR" dirty="0" smtClean="0"/>
              <a:t> منبع مورد نظر برجسته نمایید</a:t>
            </a:r>
          </a:p>
          <a:p>
            <a:pPr marL="624078" indent="-514350" algn="r" rtl="1">
              <a:buClr>
                <a:srgbClr val="FF0000"/>
              </a:buClr>
              <a:buFont typeface="+mj-lt"/>
              <a:buAutoNum type="arabicParenR"/>
            </a:pPr>
            <a:r>
              <a:rPr lang="fa-IR" dirty="0" smtClean="0"/>
              <a:t>از قسمت </a:t>
            </a:r>
            <a:r>
              <a:rPr lang="en-US" dirty="0" smtClean="0"/>
              <a:t>References</a:t>
            </a:r>
            <a:r>
              <a:rPr lang="fa-IR" dirty="0" smtClean="0"/>
              <a:t> در منوی </a:t>
            </a:r>
            <a:r>
              <a:rPr lang="en-US" dirty="0" smtClean="0"/>
              <a:t>Endnote</a:t>
            </a:r>
            <a:r>
              <a:rPr lang="fa-IR" dirty="0" smtClean="0"/>
              <a:t> گزینه </a:t>
            </a:r>
            <a:r>
              <a:rPr lang="en-US" dirty="0" smtClean="0"/>
              <a:t>Find Full text</a:t>
            </a:r>
            <a:r>
              <a:rPr lang="fa-IR" dirty="0" smtClean="0"/>
              <a:t> را انتخاب کنید</a:t>
            </a:r>
          </a:p>
          <a:p>
            <a:pPr marL="624078" indent="-514350" algn="r" rtl="1">
              <a:buClr>
                <a:srgbClr val="FF0000"/>
              </a:buClr>
              <a:buFont typeface="+mj-lt"/>
              <a:buAutoNum type="arabicParenR"/>
            </a:pPr>
            <a:r>
              <a:rPr lang="fa-IR" dirty="0" smtClean="0"/>
              <a:t>پنجره ای جهت یاداوری قانون حق مولف </a:t>
            </a:r>
            <a:r>
              <a:rPr lang="en-US" dirty="0" smtClean="0"/>
              <a:t>Copyright</a:t>
            </a:r>
            <a:r>
              <a:rPr lang="fa-IR" dirty="0" smtClean="0"/>
              <a:t> باز می شود</a:t>
            </a:r>
          </a:p>
          <a:p>
            <a:pPr marL="624078" indent="-514350" algn="r" rtl="1">
              <a:buClr>
                <a:srgbClr val="FF0000"/>
              </a:buClr>
              <a:buFont typeface="+mj-lt"/>
              <a:buAutoNum type="arabicParenR"/>
            </a:pPr>
            <a:r>
              <a:rPr lang="fa-IR" dirty="0" smtClean="0"/>
              <a:t>انرا </a:t>
            </a:r>
            <a:r>
              <a:rPr lang="en-US" dirty="0" smtClean="0"/>
              <a:t>Ok</a:t>
            </a:r>
            <a:r>
              <a:rPr lang="fa-IR" dirty="0" smtClean="0"/>
              <a:t> نموده تا جستجو انجام شود</a:t>
            </a:r>
          </a:p>
          <a:p>
            <a:pPr marL="624078" indent="-514350" algn="r" rtl="1">
              <a:buClr>
                <a:srgbClr val="FF0000"/>
              </a:buClr>
              <a:buFont typeface="+mj-lt"/>
              <a:buAutoNum type="arabicParenR"/>
            </a:pPr>
            <a:r>
              <a:rPr lang="fa-IR" dirty="0" smtClean="0"/>
              <a:t>در قسمت </a:t>
            </a:r>
            <a:r>
              <a:rPr lang="en-US" dirty="0" smtClean="0"/>
              <a:t>Find Full text  </a:t>
            </a:r>
            <a:r>
              <a:rPr lang="fa-IR" dirty="0" smtClean="0"/>
              <a:t> از </a:t>
            </a:r>
            <a:r>
              <a:rPr lang="en-US" dirty="0" smtClean="0"/>
              <a:t>Group Panel </a:t>
            </a:r>
            <a:r>
              <a:rPr lang="fa-IR" dirty="0" smtClean="0"/>
              <a:t> عمل </a:t>
            </a:r>
            <a:r>
              <a:rPr lang="en-US" dirty="0" smtClean="0"/>
              <a:t>searching </a:t>
            </a:r>
            <a:r>
              <a:rPr lang="fa-IR" dirty="0" smtClean="0"/>
              <a:t> مشاهده و نتیجه ممکن است یکی از حالت های زیر باشد:</a:t>
            </a:r>
          </a:p>
          <a:p>
            <a:pPr algn="r" rtl="1"/>
            <a:r>
              <a:rPr lang="en-US" dirty="0" smtClean="0"/>
              <a:t>Found PDF</a:t>
            </a:r>
          </a:p>
          <a:p>
            <a:pPr algn="r" rtl="1"/>
            <a:r>
              <a:rPr lang="en-US" dirty="0" smtClean="0"/>
              <a:t>Found URL</a:t>
            </a:r>
          </a:p>
          <a:p>
            <a:pPr algn="r" rtl="1"/>
            <a:r>
              <a:rPr lang="en-US" dirty="0" smtClean="0"/>
              <a:t>Not Found</a:t>
            </a:r>
            <a:r>
              <a:rPr lang="fa-IR" dirty="0" smtClean="0"/>
              <a:t> </a:t>
            </a:r>
          </a:p>
          <a:p>
            <a:pPr algn="r" rtl="1"/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1"/>
            <a:r>
              <a:rPr lang="fa-IR" dirty="0" smtClean="0">
                <a:solidFill>
                  <a:srgbClr val="FF0000"/>
                </a:solidFill>
              </a:rPr>
              <a:t>پیدا کردن متن کامل </a:t>
            </a:r>
            <a:r>
              <a:rPr lang="en-US" dirty="0" smtClean="0">
                <a:solidFill>
                  <a:srgbClr val="FF0000"/>
                </a:solidFill>
              </a:rPr>
              <a:t>Full Text</a:t>
            </a:r>
            <a:r>
              <a:rPr lang="fa-IR" dirty="0" smtClean="0">
                <a:solidFill>
                  <a:srgbClr val="FF0000"/>
                </a:solidFill>
              </a:rPr>
              <a:t> منابع بازیابی شده و ذخیره شده در کتابخانه </a:t>
            </a:r>
            <a:r>
              <a:rPr lang="en-US" dirty="0" err="1" smtClean="0">
                <a:solidFill>
                  <a:srgbClr val="FF0000"/>
                </a:solidFill>
              </a:rPr>
              <a:t>EndNote</a:t>
            </a:r>
            <a:endParaRPr lang="fa-I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rgbClr val="FF0000"/>
                </a:solidFill>
              </a:rPr>
              <a:t>نحوی </a:t>
            </a:r>
            <a:r>
              <a:rPr lang="fa-IR" b="0" dirty="0" smtClean="0">
                <a:solidFill>
                  <a:srgbClr val="FF0000"/>
                </a:solidFill>
              </a:rPr>
              <a:t>پیدا</a:t>
            </a:r>
            <a:r>
              <a:rPr lang="fa-IR" dirty="0" smtClean="0">
                <a:solidFill>
                  <a:srgbClr val="FF0000"/>
                </a:solidFill>
              </a:rPr>
              <a:t> کردن متن کامل منابع</a:t>
            </a:r>
            <a:endParaRPr lang="fa-IR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643050"/>
            <a:ext cx="5286412" cy="449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5500702"/>
          </a:xfrm>
        </p:spPr>
        <p:txBody>
          <a:bodyPr/>
          <a:lstStyle/>
          <a:p>
            <a:pPr algn="r" rtl="1">
              <a:buNone/>
            </a:pP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0" dirty="0" smtClean="0">
                <a:solidFill>
                  <a:srgbClr val="FF0000"/>
                </a:solidFill>
              </a:rPr>
              <a:t>نحوی پیدا کردن متن کامل منابع</a:t>
            </a:r>
            <a:endParaRPr lang="fa-IR" b="0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000240"/>
            <a:ext cx="832964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r" rtl="1">
              <a:buNone/>
            </a:pPr>
            <a:r>
              <a:rPr lang="fa-IR" dirty="0" smtClean="0"/>
              <a:t>در پنل گروه (</a:t>
            </a:r>
            <a:r>
              <a:rPr lang="en-US" dirty="0" smtClean="0"/>
              <a:t>(Group Panel </a:t>
            </a:r>
            <a:r>
              <a:rPr lang="fa-IR" dirty="0" smtClean="0"/>
              <a:t> گروه های منابع ذخیره شده قرار می گیرند</a:t>
            </a:r>
          </a:p>
          <a:p>
            <a:pPr algn="r" rtl="1">
              <a:buNone/>
            </a:pPr>
            <a:r>
              <a:rPr lang="fa-IR" dirty="0" smtClean="0"/>
              <a:t>سه گروه در این پنل بطور دائمی وجود دارند:</a:t>
            </a:r>
          </a:p>
          <a:p>
            <a:pPr algn="r" rtl="1">
              <a:buNone/>
            </a:pPr>
            <a:endParaRPr lang="fa-IR" dirty="0" smtClean="0"/>
          </a:p>
          <a:p>
            <a:pPr marL="681228" indent="-571500" algn="r" rtl="1">
              <a:buClr>
                <a:srgbClr val="FF0000"/>
              </a:buClr>
              <a:buFont typeface="+mj-lt"/>
              <a:buAutoNum type="romanUcPeriod"/>
            </a:pPr>
            <a:r>
              <a:rPr lang="en-US" dirty="0" smtClean="0"/>
              <a:t>All References</a:t>
            </a:r>
            <a:r>
              <a:rPr lang="fa-IR" dirty="0" smtClean="0"/>
              <a:t> : همه منابع در کتابخانه را نشان می دهد</a:t>
            </a:r>
          </a:p>
          <a:p>
            <a:pPr marL="681228" indent="-571500" algn="r" rtl="1">
              <a:buClr>
                <a:srgbClr val="FF0000"/>
              </a:buClr>
              <a:buFont typeface="+mj-lt"/>
              <a:buAutoNum type="romanUcPeriod"/>
            </a:pPr>
            <a:r>
              <a:rPr lang="en-US" dirty="0" smtClean="0"/>
              <a:t>Unfilled</a:t>
            </a:r>
            <a:r>
              <a:rPr lang="fa-IR" dirty="0" smtClean="0"/>
              <a:t>: در برگیرنده منابعی که جز گروه های کاربر نمی باشد</a:t>
            </a:r>
          </a:p>
          <a:p>
            <a:pPr marL="681228" indent="-571500" algn="r" rtl="1">
              <a:buClr>
                <a:srgbClr val="FF0000"/>
              </a:buClr>
              <a:buFont typeface="+mj-lt"/>
              <a:buAutoNum type="romanUcPeriod"/>
            </a:pPr>
            <a:r>
              <a:rPr lang="en-US" dirty="0" smtClean="0"/>
              <a:t>Trash</a:t>
            </a:r>
            <a:r>
              <a:rPr lang="fa-IR" dirty="0" smtClean="0"/>
              <a:t>: منابع حذف شده از کتابخانه در این گروه قرار می گیرد</a:t>
            </a:r>
          </a:p>
          <a:p>
            <a:pPr marL="109728" indent="0" algn="r" rtl="1">
              <a:buNone/>
            </a:pPr>
            <a:endParaRPr lang="fa-IR" dirty="0" smtClean="0"/>
          </a:p>
          <a:p>
            <a:pPr algn="r" rtl="1">
              <a:buNone/>
            </a:pPr>
            <a:r>
              <a:rPr lang="fa-IR" dirty="0" smtClean="0">
                <a:solidFill>
                  <a:srgbClr val="FF0000"/>
                </a:solidFill>
              </a:rPr>
              <a:t>نکته : </a:t>
            </a:r>
            <a:r>
              <a:rPr lang="fa-IR" dirty="0" smtClean="0"/>
              <a:t>بعد از این گروه ها، مجموعه  گروه های (</a:t>
            </a:r>
            <a:r>
              <a:rPr lang="en-US" dirty="0" smtClean="0"/>
              <a:t>Group Sets</a:t>
            </a:r>
            <a:r>
              <a:rPr lang="fa-IR" dirty="0" smtClean="0"/>
              <a:t>) ساخته شده توسط کاربر مشاهده می شود که امکان ساختن حداکثر 500 گروه شخصی </a:t>
            </a:r>
            <a:r>
              <a:rPr lang="en-US" dirty="0" smtClean="0"/>
              <a:t>(custom group)</a:t>
            </a:r>
            <a:r>
              <a:rPr lang="fa-IR" dirty="0" smtClean="0"/>
              <a:t> و گروه هوشمند</a:t>
            </a:r>
            <a:r>
              <a:rPr lang="en-US" smtClean="0"/>
              <a:t> (Smart </a:t>
            </a:r>
            <a:r>
              <a:rPr lang="en-US" dirty="0" smtClean="0"/>
              <a:t>group)</a:t>
            </a:r>
            <a:r>
              <a:rPr lang="fa-IR" dirty="0" smtClean="0"/>
              <a:t> در انها وجود دارد</a:t>
            </a:r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3200" dirty="0" smtClean="0">
                <a:solidFill>
                  <a:srgbClr val="FF0000"/>
                </a:solidFill>
              </a:rPr>
              <a:t>ایجاد گروه های شخصی </a:t>
            </a:r>
            <a:r>
              <a:rPr lang="en-US" sz="3200" dirty="0" smtClean="0">
                <a:solidFill>
                  <a:srgbClr val="FF0000"/>
                </a:solidFill>
              </a:rPr>
              <a:t>(Custom Group)</a:t>
            </a:r>
            <a:r>
              <a:rPr lang="fa-IR" sz="3200" dirty="0" smtClean="0">
                <a:solidFill>
                  <a:srgbClr val="FF0000"/>
                </a:solidFill>
              </a:rPr>
              <a:t>و ذخیره کردن منابع </a:t>
            </a:r>
            <a:r>
              <a:rPr lang="en-US" sz="3200" dirty="0" smtClean="0">
                <a:solidFill>
                  <a:srgbClr val="FF0000"/>
                </a:solidFill>
              </a:rPr>
              <a:t>(Save References)</a:t>
            </a:r>
            <a:r>
              <a:rPr lang="fa-IR" sz="3200" dirty="0" smtClean="0">
                <a:solidFill>
                  <a:srgbClr val="FF0000"/>
                </a:solidFill>
              </a:rPr>
              <a:t> در انها</a:t>
            </a:r>
            <a:endParaRPr lang="fa-IR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624078" indent="-514350" algn="r" rtl="1">
              <a:buFont typeface="+mj-lt"/>
              <a:buAutoNum type="arabicPeriod"/>
            </a:pPr>
            <a:r>
              <a:rPr lang="fa-IR" dirty="0" smtClean="0"/>
              <a:t>از منوی</a:t>
            </a:r>
            <a:r>
              <a:rPr lang="en-US" dirty="0" smtClean="0"/>
              <a:t> </a:t>
            </a:r>
            <a:r>
              <a:rPr lang="en-US" dirty="0" err="1" smtClean="0"/>
              <a:t>EndNote</a:t>
            </a:r>
            <a:r>
              <a:rPr lang="fa-IR" dirty="0" smtClean="0"/>
              <a:t> و قسمت </a:t>
            </a:r>
            <a:r>
              <a:rPr lang="en-US" dirty="0" smtClean="0"/>
              <a:t>Groups</a:t>
            </a:r>
            <a:r>
              <a:rPr lang="fa-IR" dirty="0" smtClean="0"/>
              <a:t> ،گزینه </a:t>
            </a:r>
            <a:r>
              <a:rPr lang="en-US" dirty="0" smtClean="0"/>
              <a:t>Create Set Group</a:t>
            </a:r>
            <a:r>
              <a:rPr lang="fa-IR" dirty="0" smtClean="0"/>
              <a:t> را انتخاب نمایید</a:t>
            </a:r>
          </a:p>
          <a:p>
            <a:pPr marL="624078" indent="-514350" algn="r" rtl="1">
              <a:buFont typeface="+mj-lt"/>
              <a:buAutoNum type="arabicPeriod"/>
            </a:pPr>
            <a:r>
              <a:rPr lang="fa-IR" dirty="0" smtClean="0"/>
              <a:t>در پنل گروه، یک مجموعه گروه بنام </a:t>
            </a:r>
            <a:r>
              <a:rPr lang="en-US" dirty="0" smtClean="0"/>
              <a:t>New group set</a:t>
            </a:r>
            <a:r>
              <a:rPr lang="fa-IR" dirty="0" smtClean="0"/>
              <a:t> ایجاد می شود که می توانید نام مورد نظر خود را بر روی این مجموعه تایپ نمایید ( مانند </a:t>
            </a:r>
            <a:r>
              <a:rPr lang="en-US" dirty="0" smtClean="0"/>
              <a:t>Thesis papers</a:t>
            </a:r>
            <a:r>
              <a:rPr lang="fa-IR" dirty="0" smtClean="0"/>
              <a:t>)</a:t>
            </a:r>
          </a:p>
          <a:p>
            <a:pPr marL="624078" indent="-514350" algn="r" rtl="1">
              <a:buFont typeface="+mj-lt"/>
              <a:buAutoNum type="arabicPeriod"/>
            </a:pPr>
            <a:r>
              <a:rPr lang="fa-IR" dirty="0" smtClean="0"/>
              <a:t>سپس مجموعه گروه ایجاد شده را برجسته نمایید، از منو </a:t>
            </a:r>
            <a:r>
              <a:rPr lang="en-US" dirty="0" smtClean="0"/>
              <a:t>Groups</a:t>
            </a:r>
            <a:r>
              <a:rPr lang="fa-IR" dirty="0" smtClean="0"/>
              <a:t> گزینه </a:t>
            </a:r>
            <a:r>
              <a:rPr lang="en-US" dirty="0" smtClean="0"/>
              <a:t>Create group</a:t>
            </a:r>
            <a:r>
              <a:rPr lang="fa-IR" dirty="0" smtClean="0"/>
              <a:t> را انتخاب کنید </a:t>
            </a:r>
          </a:p>
          <a:p>
            <a:pPr marL="624078" indent="-514350" algn="r" rtl="1">
              <a:buFont typeface="+mj-lt"/>
              <a:buAutoNum type="arabicPeriod"/>
            </a:pPr>
            <a:r>
              <a:rPr lang="fa-IR" dirty="0" smtClean="0"/>
              <a:t>یک گروه شخصی بنام </a:t>
            </a:r>
            <a:r>
              <a:rPr lang="en-US" dirty="0" smtClean="0"/>
              <a:t>New group</a:t>
            </a:r>
            <a:r>
              <a:rPr lang="fa-IR" dirty="0" smtClean="0"/>
              <a:t>  برای ویرایش عنوان ایجاد می شود  ( مانند </a:t>
            </a:r>
            <a:r>
              <a:rPr lang="en-US" dirty="0" smtClean="0"/>
              <a:t>HSV vaccines</a:t>
            </a:r>
            <a:r>
              <a:rPr lang="fa-IR" dirty="0" smtClean="0"/>
              <a:t>)</a:t>
            </a:r>
          </a:p>
          <a:p>
            <a:pPr marL="624078" indent="-514350" algn="r" rtl="1">
              <a:buFont typeface="+mj-lt"/>
              <a:buAutoNum type="arabicPeriod"/>
            </a:pPr>
            <a:r>
              <a:rPr lang="fa-IR" dirty="0" smtClean="0"/>
              <a:t>روی گروه </a:t>
            </a:r>
            <a:r>
              <a:rPr lang="en-US" dirty="0" smtClean="0"/>
              <a:t>All References</a:t>
            </a:r>
            <a:r>
              <a:rPr lang="fa-IR" dirty="0" smtClean="0"/>
              <a:t> کلیک کنید تا تمام منابع نمایش داده شود</a:t>
            </a:r>
          </a:p>
          <a:p>
            <a:pPr marL="624078" indent="-514350" algn="r" rtl="1">
              <a:buFont typeface="+mj-lt"/>
              <a:buAutoNum type="arabicPeriod"/>
            </a:pPr>
            <a:r>
              <a:rPr lang="fa-IR" dirty="0" smtClean="0"/>
              <a:t>منبع یا منابعی از این گروه را انتخاب و ان (هآ) را بداخل گروه جدید ساخته شده بکشید</a:t>
            </a:r>
            <a:r>
              <a:rPr lang="en-US" dirty="0" smtClean="0"/>
              <a:t>(Drug) </a:t>
            </a:r>
            <a:r>
              <a:rPr lang="fa-IR" dirty="0" smtClean="0"/>
              <a:t> تا منابع در گروه جدید ذخیره شوند</a:t>
            </a:r>
          </a:p>
          <a:p>
            <a:pPr marL="624078" indent="-514350" algn="r" rtl="1">
              <a:buNone/>
            </a:pPr>
            <a:r>
              <a:rPr lang="fa-IR" dirty="0" smtClean="0"/>
              <a:t>نکته: امکان حذف ، تغییر نام و جابجایی هر یک از گروه های شخصی و مجموعه گروه ها وجود دارد </a:t>
            </a:r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1"/>
            <a:r>
              <a:rPr lang="fa-IR" dirty="0" smtClean="0"/>
              <a:t>مراحل ایجاد مجموعه گروه </a:t>
            </a:r>
            <a:r>
              <a:rPr lang="en-US" dirty="0" smtClean="0"/>
              <a:t>(Group Set)</a:t>
            </a:r>
            <a:r>
              <a:rPr lang="fa-IR" dirty="0" smtClean="0"/>
              <a:t> و گروه شخصی </a:t>
            </a:r>
            <a:r>
              <a:rPr lang="en-US" dirty="0" smtClean="0"/>
              <a:t>(Custom group)</a:t>
            </a:r>
            <a:r>
              <a:rPr lang="fa-IR" dirty="0" smtClean="0"/>
              <a:t> در انها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200" dirty="0" smtClean="0">
                <a:solidFill>
                  <a:srgbClr val="FF0000"/>
                </a:solidFill>
              </a:rPr>
              <a:t>پنل گروه </a:t>
            </a:r>
            <a:r>
              <a:rPr lang="en-US" sz="3200" dirty="0" smtClean="0">
                <a:solidFill>
                  <a:srgbClr val="FF0000"/>
                </a:solidFill>
              </a:rPr>
              <a:t> (Group panel)</a:t>
            </a:r>
            <a:r>
              <a:rPr lang="fa-IR" sz="3200" dirty="0" smtClean="0">
                <a:solidFill>
                  <a:srgbClr val="FF0000"/>
                </a:solidFill>
              </a:rPr>
              <a:t> و گروه های موجود در ان</a:t>
            </a:r>
            <a:endParaRPr lang="fa-IR" sz="3200" dirty="0">
              <a:solidFill>
                <a:srgbClr val="FF0000"/>
              </a:solidFill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38862" y="1214422"/>
            <a:ext cx="290513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4422"/>
            <a:ext cx="307180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1214422"/>
            <a:ext cx="292895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26701" y="6488668"/>
            <a:ext cx="1681872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b="1" dirty="0" smtClean="0"/>
              <a:t>ایجاد مجموعه گروه</a:t>
            </a:r>
            <a:endParaRPr lang="fa-IR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428992" y="6488668"/>
            <a:ext cx="1614545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b="1" dirty="0" smtClean="0"/>
              <a:t>ایجاد گروه شخصی</a:t>
            </a:r>
            <a:endParaRPr lang="fa-IR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493646" y="6488668"/>
            <a:ext cx="36503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b="1" dirty="0" smtClean="0"/>
              <a:t>مجموعه گروه و گروه های شخصی ایجاد شده</a:t>
            </a:r>
            <a:endParaRPr lang="fa-IR" b="1" dirty="0"/>
          </a:p>
        </p:txBody>
      </p:sp>
      <p:sp>
        <p:nvSpPr>
          <p:cNvPr id="12" name="Up Arrow 11"/>
          <p:cNvSpPr/>
          <p:nvPr/>
        </p:nvSpPr>
        <p:spPr>
          <a:xfrm>
            <a:off x="1214414" y="6000768"/>
            <a:ext cx="285752" cy="5000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Up Arrow 13"/>
          <p:cNvSpPr/>
          <p:nvPr/>
        </p:nvSpPr>
        <p:spPr>
          <a:xfrm>
            <a:off x="4500562" y="5857892"/>
            <a:ext cx="285752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Up Arrow 14"/>
          <p:cNvSpPr/>
          <p:nvPr/>
        </p:nvSpPr>
        <p:spPr>
          <a:xfrm>
            <a:off x="8143900" y="4714884"/>
            <a:ext cx="428628" cy="17859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6156" y="1481138"/>
            <a:ext cx="8151687" cy="4525962"/>
          </a:xfr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1">
              <a:defRPr/>
            </a:pPr>
            <a:r>
              <a:rPr lang="fa-IR" sz="3600" i="1" dirty="0" smtClean="0"/>
              <a:t> مقیاسه بین  </a:t>
            </a:r>
            <a:r>
              <a:rPr lang="en-US" sz="3600" dirty="0" smtClean="0"/>
              <a:t> Endnote </a:t>
            </a:r>
            <a:r>
              <a:rPr lang="en-US" sz="3600" i="1" dirty="0" smtClean="0"/>
              <a:t>Desktop</a:t>
            </a:r>
            <a:r>
              <a:rPr lang="fa-IR" sz="3600" dirty="0" smtClean="0"/>
              <a:t> و </a:t>
            </a:r>
            <a:r>
              <a:rPr lang="en-US" sz="3600" dirty="0" smtClean="0"/>
              <a:t>Endnote </a:t>
            </a:r>
            <a:r>
              <a:rPr lang="en-US" sz="3600" i="1" dirty="0" smtClean="0"/>
              <a:t>Online</a:t>
            </a:r>
            <a:endParaRPr lang="fa-IR" sz="3600" i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785926"/>
            <a:ext cx="914400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pPr algn="ctr" rtl="1"/>
            <a:r>
              <a:rPr lang="fa-IR" dirty="0" smtClean="0">
                <a:solidFill>
                  <a:srgbClr val="FF0000"/>
                </a:solidFill>
              </a:rPr>
              <a:t>نوار ابزار </a:t>
            </a:r>
            <a:r>
              <a:rPr lang="en-US" dirty="0" err="1" smtClean="0">
                <a:solidFill>
                  <a:srgbClr val="FF0000"/>
                </a:solidFill>
              </a:rPr>
              <a:t>EndNote</a:t>
            </a:r>
            <a:r>
              <a:rPr lang="fa-IR" dirty="0" smtClean="0">
                <a:solidFill>
                  <a:srgbClr val="FF0000"/>
                </a:solidFill>
              </a:rPr>
              <a:t> در </a:t>
            </a:r>
            <a:r>
              <a:rPr lang="en-US" dirty="0" smtClean="0">
                <a:solidFill>
                  <a:srgbClr val="FF0000"/>
                </a:solidFill>
              </a:rPr>
              <a:t>Word</a:t>
            </a:r>
            <a:endParaRPr lang="fa-I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en-US" sz="2000" dirty="0" smtClean="0"/>
              <a:t>Insert Citation</a:t>
            </a:r>
            <a:r>
              <a:rPr lang="fa-IR" sz="2000" dirty="0" smtClean="0"/>
              <a:t>: جهت استناد یا ارجاع دهی</a:t>
            </a:r>
          </a:p>
          <a:p>
            <a:pPr algn="r" rtl="1">
              <a:buFont typeface="Wingdings" pitchFamily="2" charset="2"/>
              <a:buChar char="ü"/>
            </a:pPr>
            <a:r>
              <a:rPr lang="en-US" sz="2000" dirty="0" smtClean="0"/>
              <a:t>Go to Endnote</a:t>
            </a:r>
            <a:r>
              <a:rPr lang="fa-IR" sz="2000" dirty="0" smtClean="0"/>
              <a:t>: جهت جابجای بین </a:t>
            </a:r>
            <a:r>
              <a:rPr lang="en-US" sz="2000" dirty="0" smtClean="0"/>
              <a:t>Word </a:t>
            </a:r>
            <a:r>
              <a:rPr lang="fa-IR" sz="2000" dirty="0" smtClean="0"/>
              <a:t> و  </a:t>
            </a:r>
            <a:r>
              <a:rPr lang="en-US" sz="2000" dirty="0" smtClean="0"/>
              <a:t>Endnote </a:t>
            </a:r>
          </a:p>
          <a:p>
            <a:pPr algn="r" rtl="1">
              <a:buFont typeface="Wingdings" pitchFamily="2" charset="2"/>
              <a:buChar char="ü"/>
            </a:pPr>
            <a:r>
              <a:rPr lang="en-US" sz="2000" dirty="0" smtClean="0"/>
              <a:t>Edit &amp; Manage Citation(s): </a:t>
            </a:r>
            <a:r>
              <a:rPr lang="fa-IR" sz="2000" dirty="0" smtClean="0"/>
              <a:t>: جهت مدیریت و ویرایش منابع مانند حذف کردن، اضافه کردن</a:t>
            </a:r>
          </a:p>
          <a:p>
            <a:pPr algn="r" rtl="1">
              <a:buFont typeface="Wingdings" pitchFamily="2" charset="2"/>
              <a:buChar char="ü"/>
            </a:pPr>
            <a:r>
              <a:rPr lang="en-US" sz="2000" dirty="0" smtClean="0"/>
              <a:t>Edit Library Reference(s): </a:t>
            </a:r>
            <a:r>
              <a:rPr lang="fa-IR" sz="2000" dirty="0" smtClean="0"/>
              <a:t>: جهت اتصال به </a:t>
            </a:r>
            <a:r>
              <a:rPr lang="en-US" sz="2000" dirty="0" smtClean="0"/>
              <a:t>Endnote </a:t>
            </a:r>
            <a:r>
              <a:rPr lang="fa-IR" sz="2000" dirty="0" smtClean="0"/>
              <a:t> و ویرایش منابع</a:t>
            </a:r>
          </a:p>
          <a:p>
            <a:pPr algn="r" rtl="1">
              <a:buFont typeface="Wingdings" pitchFamily="2" charset="2"/>
              <a:buChar char="ü"/>
            </a:pPr>
            <a:r>
              <a:rPr lang="en-US" sz="2000" dirty="0" smtClean="0"/>
              <a:t>Style: </a:t>
            </a:r>
            <a:r>
              <a:rPr lang="fa-IR" sz="2000" dirty="0" smtClean="0"/>
              <a:t>: جهت انتخاب و یا تغییر فرمت رفرنس نویسی </a:t>
            </a:r>
          </a:p>
          <a:p>
            <a:pPr algn="r" rtl="1">
              <a:buFont typeface="Wingdings" pitchFamily="2" charset="2"/>
              <a:buChar char="ü"/>
            </a:pPr>
            <a:r>
              <a:rPr lang="en-US" sz="2000" dirty="0" smtClean="0"/>
              <a:t>Update Citation and Bibliography: </a:t>
            </a:r>
            <a:r>
              <a:rPr lang="fa-IR" sz="2000" dirty="0" smtClean="0"/>
              <a:t>: جهت به روز رسانی تغییرات اعمال شده</a:t>
            </a:r>
          </a:p>
          <a:p>
            <a:pPr algn="r" rtl="1">
              <a:buFont typeface="Wingdings" pitchFamily="2" charset="2"/>
              <a:buChar char="ü"/>
            </a:pPr>
            <a:r>
              <a:rPr lang="en-US" sz="2000" dirty="0" smtClean="0"/>
              <a:t>Convert Citations and Bibliography:  </a:t>
            </a:r>
            <a:r>
              <a:rPr lang="fa-IR" sz="2000" dirty="0" smtClean="0"/>
              <a:t>:  جهت تبدیل منابع به اشکال دیگر مانند بدون فرمت و یا متنی</a:t>
            </a:r>
          </a:p>
          <a:p>
            <a:pPr algn="r" rtl="1">
              <a:buFont typeface="Wingdings" pitchFamily="2" charset="2"/>
              <a:buChar char="ü"/>
            </a:pPr>
            <a:r>
              <a:rPr lang="en-US" sz="2000" dirty="0" smtClean="0"/>
              <a:t>Instant formatting: </a:t>
            </a:r>
            <a:r>
              <a:rPr lang="fa-IR" sz="2000" dirty="0" smtClean="0"/>
              <a:t>: جهت فعال کردن قابلیت به روز رسانی هم زمان منابع با ورود منبع جدید</a:t>
            </a:r>
          </a:p>
          <a:p>
            <a:pPr algn="r" rtl="1">
              <a:buFont typeface="Wingdings" pitchFamily="2" charset="2"/>
              <a:buChar char="ü"/>
            </a:pPr>
            <a:r>
              <a:rPr lang="en-US" sz="2000" dirty="0" smtClean="0"/>
              <a:t>Preferences :</a:t>
            </a:r>
            <a:r>
              <a:rPr lang="fa-IR" sz="2000" dirty="0" smtClean="0"/>
              <a:t>: جهت تنظیم زبانه</a:t>
            </a:r>
            <a:r>
              <a:rPr lang="en-US" sz="2000" dirty="0" smtClean="0"/>
              <a:t>EndNote</a:t>
            </a:r>
            <a:r>
              <a:rPr lang="fa-IR" sz="2000" dirty="0" smtClean="0"/>
              <a:t> </a:t>
            </a:r>
            <a:r>
              <a:rPr lang="en-US" sz="2000" dirty="0" smtClean="0"/>
              <a:t>  </a:t>
            </a:r>
            <a:r>
              <a:rPr lang="fa-IR" sz="2000" dirty="0" smtClean="0"/>
              <a:t>در </a:t>
            </a:r>
            <a:r>
              <a:rPr lang="en-US" sz="2000" dirty="0" smtClean="0"/>
              <a:t>Word</a:t>
            </a:r>
            <a:r>
              <a:rPr lang="fa-IR" sz="2000" dirty="0" smtClean="0"/>
              <a:t> (با استفاده از همین زبانه امکان جابجایی بین </a:t>
            </a:r>
            <a:r>
              <a:rPr lang="en-US" sz="2000" dirty="0" smtClean="0"/>
              <a:t>Endnote desktop </a:t>
            </a:r>
            <a:r>
              <a:rPr lang="fa-IR" sz="2000" dirty="0" smtClean="0"/>
              <a:t> و </a:t>
            </a:r>
            <a:r>
              <a:rPr lang="en-US" sz="2000" dirty="0" err="1" smtClean="0"/>
              <a:t>EndNote</a:t>
            </a:r>
            <a:r>
              <a:rPr lang="en-US" sz="2000" dirty="0" smtClean="0"/>
              <a:t> online </a:t>
            </a:r>
            <a:r>
              <a:rPr lang="fa-IR" sz="2000" dirty="0" smtClean="0"/>
              <a:t>وجود دارد )</a:t>
            </a:r>
          </a:p>
          <a:p>
            <a:pPr algn="r" rtl="1">
              <a:buFont typeface="Wingdings" pitchFamily="2" charset="2"/>
              <a:buChar char="ü"/>
            </a:pPr>
            <a:r>
              <a:rPr lang="en-US" sz="2000" dirty="0" smtClean="0"/>
              <a:t>Export to </a:t>
            </a:r>
            <a:r>
              <a:rPr lang="en-US" sz="2000" dirty="0" err="1" smtClean="0"/>
              <a:t>EndNote</a:t>
            </a:r>
            <a:r>
              <a:rPr lang="en-US" sz="2000" dirty="0" smtClean="0"/>
              <a:t>: </a:t>
            </a:r>
            <a:r>
              <a:rPr lang="fa-IR" sz="2000" dirty="0" smtClean="0"/>
              <a:t>:جهت ارسال منابع ارجاع داده شده  در</a:t>
            </a:r>
            <a:r>
              <a:rPr lang="en-US" sz="2000" dirty="0" smtClean="0"/>
              <a:t>Word</a:t>
            </a:r>
            <a:r>
              <a:rPr lang="fa-IR" sz="2000" dirty="0" smtClean="0"/>
              <a:t> به </a:t>
            </a:r>
            <a:r>
              <a:rPr lang="en-US" sz="2000" dirty="0" err="1" smtClean="0"/>
              <a:t>EndNote</a:t>
            </a:r>
            <a:endParaRPr lang="en-US" sz="2000" dirty="0" smtClean="0"/>
          </a:p>
          <a:p>
            <a:pPr algn="r" rtl="1"/>
            <a:endParaRPr lang="fa-IR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1"/>
            <a:r>
              <a:rPr lang="fa-IR" dirty="0" smtClean="0">
                <a:solidFill>
                  <a:srgbClr val="FF0000"/>
                </a:solidFill>
              </a:rPr>
              <a:t>قابلیت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fa-IR" dirty="0" smtClean="0">
                <a:solidFill>
                  <a:srgbClr val="FF0000"/>
                </a:solidFill>
              </a:rPr>
              <a:t>های نوار ابزار </a:t>
            </a:r>
            <a:r>
              <a:rPr lang="en-US" dirty="0" err="1" smtClean="0">
                <a:solidFill>
                  <a:srgbClr val="FF0000"/>
                </a:solidFill>
              </a:rPr>
              <a:t>EndNote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fa-IR" dirty="0" smtClean="0">
                <a:solidFill>
                  <a:srgbClr val="FF0000"/>
                </a:solidFill>
              </a:rPr>
              <a:t> در </a:t>
            </a:r>
            <a:r>
              <a:rPr lang="en-US" dirty="0" smtClean="0">
                <a:solidFill>
                  <a:srgbClr val="FF0000"/>
                </a:solidFill>
              </a:rPr>
              <a:t>Word</a:t>
            </a:r>
            <a:endParaRPr lang="fa-I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نرم افزار </a:t>
            </a:r>
            <a:r>
              <a:rPr lang="en-US" dirty="0" err="1" smtClean="0"/>
              <a:t>EndNote</a:t>
            </a:r>
            <a:r>
              <a:rPr lang="en-US" dirty="0" smtClean="0"/>
              <a:t> </a:t>
            </a:r>
            <a:r>
              <a:rPr lang="fa-IR" dirty="0" smtClean="0"/>
              <a:t> دارای قابلیتی به نام </a:t>
            </a:r>
            <a:r>
              <a:rPr lang="en-US" dirty="0" smtClean="0"/>
              <a:t>Cite While You Write</a:t>
            </a:r>
            <a:r>
              <a:rPr lang="fa-IR" dirty="0" smtClean="0"/>
              <a:t> است که به کمک ان می توان به متون علمی استفاده شده  در نگارش مقالات</a:t>
            </a:r>
            <a:r>
              <a:rPr lang="en-US" dirty="0" smtClean="0"/>
              <a:t> </a:t>
            </a:r>
            <a:r>
              <a:rPr lang="fa-IR" dirty="0" smtClean="0"/>
              <a:t> یا کتب ، ارجاع داده شود.</a:t>
            </a:r>
          </a:p>
          <a:p>
            <a:pPr algn="r" rtl="1"/>
            <a:r>
              <a:rPr lang="en-US" dirty="0" smtClean="0"/>
              <a:t> </a:t>
            </a:r>
            <a:r>
              <a:rPr lang="fa-IR" dirty="0" smtClean="0"/>
              <a:t>استفاده ار این قابلیت به دو روش  زیر امکان پذیر است</a:t>
            </a:r>
          </a:p>
          <a:p>
            <a:pPr marL="109728" indent="0" algn="r" rtl="1">
              <a:buNone/>
            </a:pPr>
            <a:endParaRPr lang="en-US" dirty="0" smtClean="0"/>
          </a:p>
          <a:p>
            <a:pPr marL="109728" indent="0" algn="r" rtl="1">
              <a:buNone/>
            </a:pPr>
            <a:r>
              <a:rPr lang="fa-IR" dirty="0" smtClean="0"/>
              <a:t>1- از طریق نوار ابزار </a:t>
            </a:r>
            <a:r>
              <a:rPr lang="en-US" dirty="0" smtClean="0"/>
              <a:t>EndNote</a:t>
            </a:r>
            <a:r>
              <a:rPr lang="en-GB" dirty="0" smtClean="0"/>
              <a:t> </a:t>
            </a:r>
            <a:r>
              <a:rPr lang="fa-IR" dirty="0" smtClean="0"/>
              <a:t> در برنامه </a:t>
            </a:r>
            <a:r>
              <a:rPr lang="en-US" dirty="0" smtClean="0"/>
              <a:t>Word</a:t>
            </a:r>
          </a:p>
          <a:p>
            <a:pPr marL="109728" indent="0" algn="r" rtl="1">
              <a:buNone/>
            </a:pPr>
            <a:endParaRPr lang="fa-IR" dirty="0" smtClean="0"/>
          </a:p>
          <a:p>
            <a:pPr marL="109728" indent="0" algn="r" rtl="1">
              <a:buNone/>
            </a:pPr>
            <a:r>
              <a:rPr lang="fa-IR" dirty="0" smtClean="0"/>
              <a:t>2- از طریق نوار ابزار برنامه </a:t>
            </a:r>
            <a:r>
              <a:rPr lang="en-US" dirty="0" smtClean="0"/>
              <a:t>EndNote</a:t>
            </a:r>
            <a:endParaRPr lang="fa-I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3400" dirty="0" smtClean="0">
                <a:solidFill>
                  <a:srgbClr val="FF0000"/>
                </a:solidFill>
              </a:rPr>
              <a:t>نحوی ارجاع دهی به منابع در فایل متنی </a:t>
            </a:r>
            <a:r>
              <a:rPr lang="en-US" sz="3400" dirty="0" smtClean="0">
                <a:solidFill>
                  <a:srgbClr val="FF0000"/>
                </a:solidFill>
              </a:rPr>
              <a:t> Word </a:t>
            </a:r>
            <a:r>
              <a:rPr lang="fa-IR" sz="3400" dirty="0" smtClean="0">
                <a:solidFill>
                  <a:srgbClr val="FF0000"/>
                </a:solidFill>
              </a:rPr>
              <a:t> با استفاده از</a:t>
            </a:r>
            <a:r>
              <a:rPr lang="en-US" sz="3400" dirty="0" smtClean="0">
                <a:solidFill>
                  <a:srgbClr val="FF0000"/>
                </a:solidFill>
              </a:rPr>
              <a:t> </a:t>
            </a:r>
            <a:r>
              <a:rPr lang="fa-IR" sz="3400" dirty="0" smtClean="0">
                <a:solidFill>
                  <a:srgbClr val="FF0000"/>
                </a:solidFill>
              </a:rPr>
              <a:t> توانایی </a:t>
            </a:r>
            <a:r>
              <a:rPr lang="en-US" sz="3400" dirty="0" smtClean="0">
                <a:solidFill>
                  <a:srgbClr val="FF0000"/>
                </a:solidFill>
              </a:rPr>
              <a:t>Cite </a:t>
            </a:r>
            <a:r>
              <a:rPr lang="en-US" sz="3400" dirty="0">
                <a:solidFill>
                  <a:srgbClr val="FF0000"/>
                </a:solidFill>
              </a:rPr>
              <a:t>W</a:t>
            </a:r>
            <a:r>
              <a:rPr lang="en-US" sz="3400" dirty="0" smtClean="0">
                <a:solidFill>
                  <a:srgbClr val="FF0000"/>
                </a:solidFill>
              </a:rPr>
              <a:t>hile You </a:t>
            </a:r>
            <a:r>
              <a:rPr lang="en-US" sz="3400" dirty="0">
                <a:solidFill>
                  <a:srgbClr val="FF0000"/>
                </a:solidFill>
              </a:rPr>
              <a:t>W</a:t>
            </a:r>
            <a:r>
              <a:rPr lang="en-US" sz="3400" dirty="0" smtClean="0">
                <a:solidFill>
                  <a:srgbClr val="FF0000"/>
                </a:solidFill>
              </a:rPr>
              <a:t>rite</a:t>
            </a:r>
            <a:endParaRPr lang="fa-IR" sz="3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 algn="r" rtl="1">
              <a:buClr>
                <a:srgbClr val="FF0000"/>
              </a:buClr>
              <a:buFont typeface="+mj-lt"/>
              <a:buAutoNum type="arabicParenR"/>
            </a:pPr>
            <a:r>
              <a:rPr lang="fa-IR" dirty="0" smtClean="0"/>
              <a:t>قرار دادن نشانگر </a:t>
            </a:r>
            <a:r>
              <a:rPr lang="en-US" dirty="0" smtClean="0"/>
              <a:t> </a:t>
            </a:r>
            <a:r>
              <a:rPr lang="en-US" i="1" dirty="0" smtClean="0"/>
              <a:t>Curser</a:t>
            </a:r>
            <a:r>
              <a:rPr lang="fa-IR" dirty="0" smtClean="0"/>
              <a:t> در انتهای جمله تایپ شده در فایل متنی </a:t>
            </a:r>
            <a:r>
              <a:rPr lang="en-US" dirty="0" smtClean="0"/>
              <a:t>Word</a:t>
            </a:r>
            <a:r>
              <a:rPr lang="fa-IR" dirty="0" smtClean="0"/>
              <a:t> </a:t>
            </a:r>
          </a:p>
          <a:p>
            <a:pPr marL="514350" indent="-514350" algn="r" rtl="1">
              <a:buClr>
                <a:srgbClr val="FF0000"/>
              </a:buClr>
              <a:buFont typeface="+mj-lt"/>
              <a:buAutoNum type="arabicParenR"/>
            </a:pPr>
            <a:r>
              <a:rPr lang="fa-IR" dirty="0" smtClean="0"/>
              <a:t>بر روی گزینه  </a:t>
            </a:r>
            <a:r>
              <a:rPr lang="en-US" b="1" i="1" dirty="0" smtClean="0"/>
              <a:t>Insert Citation</a:t>
            </a:r>
            <a:r>
              <a:rPr lang="fa-IR" b="1" dirty="0" smtClean="0"/>
              <a:t> </a:t>
            </a:r>
            <a:r>
              <a:rPr lang="fa-IR" dirty="0" smtClean="0"/>
              <a:t>از نوار ابزار </a:t>
            </a:r>
            <a:r>
              <a:rPr lang="en-US" dirty="0" smtClean="0"/>
              <a:t>EndNote</a:t>
            </a:r>
            <a:r>
              <a:rPr lang="fa-IR" dirty="0" smtClean="0"/>
              <a:t> در </a:t>
            </a:r>
            <a:r>
              <a:rPr lang="en-US" dirty="0" smtClean="0"/>
              <a:t>Word</a:t>
            </a:r>
            <a:r>
              <a:rPr lang="fa-IR" dirty="0" smtClean="0"/>
              <a:t> کلیک نمایید.</a:t>
            </a:r>
          </a:p>
          <a:p>
            <a:pPr marL="514350" indent="-514350" algn="r" rtl="1">
              <a:buClr>
                <a:srgbClr val="FF0000"/>
              </a:buClr>
              <a:buFont typeface="+mj-lt"/>
              <a:buAutoNum type="arabicParenR"/>
            </a:pPr>
            <a:r>
              <a:rPr lang="fa-IR" dirty="0" smtClean="0"/>
              <a:t>سپس منبع مورد نظر خود را با استفاده از کلید واژه هایی در کتابخانه  </a:t>
            </a:r>
            <a:r>
              <a:rPr lang="en-US" dirty="0" err="1" smtClean="0"/>
              <a:t>EndNote</a:t>
            </a:r>
            <a:r>
              <a:rPr lang="fa-IR" dirty="0" smtClean="0"/>
              <a:t> جستجو، پیدا و انتخاب نمایید </a:t>
            </a:r>
          </a:p>
          <a:p>
            <a:pPr marL="514350" indent="-514350" algn="r" rtl="1">
              <a:buClr>
                <a:srgbClr val="FF0000"/>
              </a:buClr>
              <a:buFont typeface="+mj-lt"/>
              <a:buAutoNum type="arabicParenR"/>
            </a:pPr>
            <a:r>
              <a:rPr lang="fa-IR" dirty="0" smtClean="0"/>
              <a:t>در پایان دکمه </a:t>
            </a:r>
            <a:r>
              <a:rPr lang="en-US" b="1" i="1" dirty="0" smtClean="0"/>
              <a:t>Insert</a:t>
            </a:r>
            <a:r>
              <a:rPr lang="fa-IR" dirty="0" smtClean="0"/>
              <a:t> را زده و منبع مورد نظر بطور خودکار در محل نشانگر  در فایل متنی وارد می شود.</a:t>
            </a:r>
          </a:p>
          <a:p>
            <a:pPr marL="514350" indent="-514350" algn="r" rtl="1">
              <a:buNone/>
            </a:pPr>
            <a:r>
              <a:rPr lang="fa-IR" dirty="0" smtClean="0"/>
              <a:t>در انتهای متن نیز  بطور خودکار منبع فوق بر اساس فورمت رفرنس نویسی تعیین شده، اورده می شود. </a:t>
            </a:r>
          </a:p>
          <a:p>
            <a:pPr marL="514350" indent="-514350" algn="r" rtl="1">
              <a:buNone/>
            </a:pPr>
            <a:r>
              <a:rPr lang="fa-IR" b="1" dirty="0" smtClean="0">
                <a:solidFill>
                  <a:srgbClr val="FF0000"/>
                </a:solidFill>
              </a:rPr>
              <a:t>نکته:   </a:t>
            </a:r>
            <a:r>
              <a:rPr lang="fa-IR" dirty="0" smtClean="0"/>
              <a:t>فورمت رفرنس نویسی ، از قسمت </a:t>
            </a:r>
            <a:r>
              <a:rPr lang="en-US" dirty="0" smtClean="0"/>
              <a:t>style </a:t>
            </a:r>
            <a:r>
              <a:rPr lang="fa-IR" dirty="0" smtClean="0"/>
              <a:t> در نوار ابزار </a:t>
            </a:r>
            <a:r>
              <a:rPr lang="en-US" dirty="0" err="1" smtClean="0"/>
              <a:t>EndNote</a:t>
            </a:r>
            <a:r>
              <a:rPr lang="fa-IR" dirty="0" smtClean="0"/>
              <a:t> در </a:t>
            </a:r>
            <a:r>
              <a:rPr lang="en-US" dirty="0" smtClean="0"/>
              <a:t>Word</a:t>
            </a:r>
            <a:r>
              <a:rPr lang="fa-IR" dirty="0" smtClean="0"/>
              <a:t> و یا نوار ابزار خود برنامه </a:t>
            </a:r>
            <a:r>
              <a:rPr lang="en-US" dirty="0" err="1" smtClean="0"/>
              <a:t>EndNote</a:t>
            </a:r>
            <a:r>
              <a:rPr lang="fa-IR" dirty="0" smtClean="0"/>
              <a:t> قابل تغییر است</a:t>
            </a:r>
          </a:p>
          <a:p>
            <a:pPr algn="r" rtl="1"/>
            <a:endParaRPr lang="fa-I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1"/>
            <a:r>
              <a:rPr lang="fa-IR" dirty="0" smtClean="0">
                <a:solidFill>
                  <a:srgbClr val="FF0000"/>
                </a:solidFill>
              </a:rPr>
              <a:t>روش اول ارجاع دهی به متون علمی با استفاده از</a:t>
            </a:r>
            <a:br>
              <a:rPr lang="fa-IR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Cite While You Write</a:t>
            </a:r>
            <a:endParaRPr lang="fa-I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63" y="1357298"/>
            <a:ext cx="871543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0076" y="19650"/>
            <a:ext cx="8229600" cy="1143000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dirty="0" smtClean="0">
                <a:solidFill>
                  <a:srgbClr val="FF0000"/>
                </a:solidFill>
              </a:rPr>
              <a:t>روش اول ارجاع دهی به متون علمی با استفاده از</a:t>
            </a:r>
            <a:br>
              <a:rPr lang="fa-IR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Cite While You Write</a:t>
            </a:r>
            <a:endParaRPr lang="fa-IR" dirty="0">
              <a:solidFill>
                <a:srgbClr val="FF0000"/>
              </a:solidFill>
            </a:endParaRPr>
          </a:p>
        </p:txBody>
      </p:sp>
      <p:sp>
        <p:nvSpPr>
          <p:cNvPr id="5" name="Up Arrow 4"/>
          <p:cNvSpPr/>
          <p:nvPr/>
        </p:nvSpPr>
        <p:spPr>
          <a:xfrm>
            <a:off x="285720" y="2562751"/>
            <a:ext cx="214315" cy="785818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Left Arrow 5"/>
          <p:cNvSpPr/>
          <p:nvPr/>
        </p:nvSpPr>
        <p:spPr>
          <a:xfrm>
            <a:off x="4335086" y="3214686"/>
            <a:ext cx="928694" cy="142876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ight Arrow 6"/>
          <p:cNvSpPr/>
          <p:nvPr/>
        </p:nvSpPr>
        <p:spPr>
          <a:xfrm>
            <a:off x="1071538" y="3728175"/>
            <a:ext cx="857256" cy="142876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Down Arrow 7"/>
          <p:cNvSpPr/>
          <p:nvPr/>
        </p:nvSpPr>
        <p:spPr>
          <a:xfrm>
            <a:off x="5500694" y="4809476"/>
            <a:ext cx="142876" cy="714380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248329" y="3453142"/>
            <a:ext cx="367408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800" b="1" dirty="0" smtClean="0"/>
              <a:t>1</a:t>
            </a:r>
            <a:endParaRPr lang="fa-IR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555896" y="2762904"/>
            <a:ext cx="3990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b="1" dirty="0" smtClean="0"/>
              <a:t>2</a:t>
            </a:r>
            <a:endParaRPr lang="fa-IR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214414" y="3191532"/>
            <a:ext cx="367408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800" b="1" dirty="0" smtClean="0"/>
              <a:t>3</a:t>
            </a:r>
            <a:endParaRPr lang="fa-IR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080076" y="4809476"/>
            <a:ext cx="367408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800" b="1" dirty="0" smtClean="0"/>
              <a:t>4</a:t>
            </a:r>
            <a:endParaRPr lang="fa-IR" sz="2800" b="1" dirty="0"/>
          </a:p>
        </p:txBody>
      </p:sp>
      <p:sp>
        <p:nvSpPr>
          <p:cNvPr id="13" name="Left Arrow 12"/>
          <p:cNvSpPr/>
          <p:nvPr/>
        </p:nvSpPr>
        <p:spPr>
          <a:xfrm>
            <a:off x="3165020" y="1869506"/>
            <a:ext cx="2643206" cy="142876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6643702" y="1785926"/>
            <a:ext cx="71438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fa-IR" dirty="0"/>
          </a:p>
        </p:txBody>
      </p:sp>
      <p:sp>
        <p:nvSpPr>
          <p:cNvPr id="15" name="TextBox 14"/>
          <p:cNvSpPr txBox="1"/>
          <p:nvPr/>
        </p:nvSpPr>
        <p:spPr>
          <a:xfrm>
            <a:off x="5929322" y="1776181"/>
            <a:ext cx="272382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b="1" dirty="0" smtClean="0"/>
              <a:t>جهت تغییر فورمت رفرنس نویسی</a:t>
            </a:r>
            <a:endParaRPr lang="fa-I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r" rtl="1">
              <a:buClr>
                <a:srgbClr val="FF0000"/>
              </a:buClr>
              <a:buFont typeface="+mj-lt"/>
              <a:buAutoNum type="arabicParenR"/>
            </a:pPr>
            <a:r>
              <a:rPr lang="fa-IR" dirty="0" smtClean="0"/>
              <a:t>در برنامه </a:t>
            </a:r>
            <a:r>
              <a:rPr lang="en-US" dirty="0" err="1" smtClean="0"/>
              <a:t>EndNote</a:t>
            </a:r>
            <a:r>
              <a:rPr lang="fa-IR" dirty="0" smtClean="0"/>
              <a:t> منبع مورد نظر را پیدا کنید</a:t>
            </a:r>
          </a:p>
          <a:p>
            <a:pPr marL="514350" indent="-514350" algn="r" rtl="1">
              <a:buClr>
                <a:srgbClr val="FF0000"/>
              </a:buClr>
              <a:buFont typeface="+mj-lt"/>
              <a:buAutoNum type="arabicParenR"/>
            </a:pPr>
            <a:r>
              <a:rPr lang="fa-IR" dirty="0" smtClean="0"/>
              <a:t>گزینه </a:t>
            </a:r>
            <a:r>
              <a:rPr lang="en-US" b="1" i="1" dirty="0" smtClean="0"/>
              <a:t>Insert Citation </a:t>
            </a:r>
            <a:r>
              <a:rPr lang="fa-IR" b="1" i="1" dirty="0" smtClean="0"/>
              <a:t> </a:t>
            </a:r>
            <a:r>
              <a:rPr lang="fa-IR" dirty="0" smtClean="0"/>
              <a:t>را از قسمت نوار ابزار </a:t>
            </a:r>
            <a:r>
              <a:rPr lang="en-US" dirty="0" err="1" smtClean="0"/>
              <a:t>EndNote</a:t>
            </a:r>
            <a:r>
              <a:rPr lang="en-US" dirty="0" smtClean="0"/>
              <a:t>  </a:t>
            </a:r>
            <a:r>
              <a:rPr lang="fa-IR" dirty="0" smtClean="0"/>
              <a:t> کلیک نمایید</a:t>
            </a:r>
          </a:p>
          <a:p>
            <a:pPr marL="514350" indent="-514350" algn="r" rtl="1">
              <a:buClr>
                <a:srgbClr val="FF0000"/>
              </a:buClr>
              <a:buFont typeface="+mj-lt"/>
              <a:buAutoNum type="arabicParenR"/>
            </a:pPr>
            <a:r>
              <a:rPr lang="fa-IR" dirty="0" smtClean="0"/>
              <a:t>منبع بطور خودکار در محل نشانگر در فایل متنی </a:t>
            </a:r>
            <a:r>
              <a:rPr lang="en-US" dirty="0" smtClean="0"/>
              <a:t>Word</a:t>
            </a:r>
            <a:r>
              <a:rPr lang="fa-IR" dirty="0" smtClean="0"/>
              <a:t> وارد می شود</a:t>
            </a:r>
          </a:p>
          <a:p>
            <a:pPr marL="514350" indent="-514350" algn="r" rtl="1">
              <a:buNone/>
            </a:pPr>
            <a:r>
              <a:rPr lang="fa-IR" dirty="0" smtClean="0"/>
              <a:t>در انتهای متن نیز  بطور خودکار منبع فوق بر اساس فورمت رفرنس نویسی تعیین شده، اورده می شود. </a:t>
            </a:r>
          </a:p>
          <a:p>
            <a:pPr marL="514350" indent="-514350" algn="r" rtl="1">
              <a:buNone/>
            </a:pPr>
            <a:r>
              <a:rPr lang="fa-IR" b="1" dirty="0" smtClean="0">
                <a:solidFill>
                  <a:srgbClr val="FF0000"/>
                </a:solidFill>
              </a:rPr>
              <a:t>نکته:  </a:t>
            </a:r>
            <a:r>
              <a:rPr lang="fa-IR" dirty="0" smtClean="0"/>
              <a:t>فورمت رفرنس نویسی ، از قسمت </a:t>
            </a:r>
            <a:r>
              <a:rPr lang="en-US" dirty="0" smtClean="0"/>
              <a:t>style </a:t>
            </a:r>
            <a:r>
              <a:rPr lang="fa-IR" dirty="0" smtClean="0"/>
              <a:t> در نوار ابزار </a:t>
            </a:r>
            <a:r>
              <a:rPr lang="en-US" dirty="0" err="1" smtClean="0"/>
              <a:t>EndNote</a:t>
            </a:r>
            <a:r>
              <a:rPr lang="fa-IR" dirty="0" smtClean="0"/>
              <a:t> در </a:t>
            </a:r>
            <a:r>
              <a:rPr lang="en-US" dirty="0" smtClean="0"/>
              <a:t>Word</a:t>
            </a:r>
            <a:r>
              <a:rPr lang="fa-IR" dirty="0" smtClean="0"/>
              <a:t> و یا نوار ابزار خود برنامه </a:t>
            </a:r>
            <a:r>
              <a:rPr lang="en-US" dirty="0" err="1" smtClean="0"/>
              <a:t>EndNote</a:t>
            </a:r>
            <a:r>
              <a:rPr lang="fa-IR" dirty="0" smtClean="0"/>
              <a:t> قابل تغییر است</a:t>
            </a:r>
          </a:p>
          <a:p>
            <a:pPr algn="r" rtl="1"/>
            <a:endParaRPr lang="fa-IR" dirty="0" smtClean="0"/>
          </a:p>
          <a:p>
            <a:pPr algn="r" rtl="1"/>
            <a:endParaRPr lang="fa-IR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1"/>
            <a:r>
              <a:rPr lang="fa-IR" dirty="0" smtClean="0">
                <a:solidFill>
                  <a:srgbClr val="FF0000"/>
                </a:solidFill>
              </a:rPr>
              <a:t>روش دوم ارجاع دهی به متون علمی با استفاده از</a:t>
            </a:r>
            <a:br>
              <a:rPr lang="fa-IR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Cite While You Write</a:t>
            </a:r>
            <a:endParaRPr lang="fa-I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28802"/>
            <a:ext cx="8704385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Up Arrow 4"/>
          <p:cNvSpPr/>
          <p:nvPr/>
        </p:nvSpPr>
        <p:spPr>
          <a:xfrm>
            <a:off x="1810795" y="3933056"/>
            <a:ext cx="214314" cy="1214446"/>
          </a:xfrm>
          <a:prstGeom prst="up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Up Arrow 5"/>
          <p:cNvSpPr/>
          <p:nvPr/>
        </p:nvSpPr>
        <p:spPr>
          <a:xfrm>
            <a:off x="4000496" y="2786058"/>
            <a:ext cx="214314" cy="2786082"/>
          </a:xfrm>
          <a:prstGeom prst="up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/>
          <p:cNvSpPr txBox="1"/>
          <p:nvPr/>
        </p:nvSpPr>
        <p:spPr>
          <a:xfrm>
            <a:off x="1187624" y="5244598"/>
            <a:ext cx="22860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b="1" dirty="0" smtClean="0"/>
              <a:t>1- انتخاب منبع مورد نظر</a:t>
            </a:r>
            <a:endParaRPr lang="fa-IR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364703" y="5828244"/>
            <a:ext cx="349166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b="1" dirty="0" smtClean="0"/>
              <a:t>2-گزینه  </a:t>
            </a:r>
            <a:r>
              <a:rPr lang="en-US" b="1" dirty="0" smtClean="0"/>
              <a:t>Insert citation</a:t>
            </a:r>
            <a:r>
              <a:rPr lang="fa-IR" b="1" dirty="0" smtClean="0"/>
              <a:t> را کلیک کنید</a:t>
            </a:r>
            <a:endParaRPr lang="fa-IR" b="1" dirty="0"/>
          </a:p>
        </p:txBody>
      </p:sp>
      <p:sp>
        <p:nvSpPr>
          <p:cNvPr id="9" name="Left Arrow 8"/>
          <p:cNvSpPr/>
          <p:nvPr/>
        </p:nvSpPr>
        <p:spPr>
          <a:xfrm rot="21002716">
            <a:off x="1909244" y="2198838"/>
            <a:ext cx="2997625" cy="160328"/>
          </a:xfrm>
          <a:prstGeom prst="left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TextBox 9"/>
          <p:cNvSpPr txBox="1"/>
          <p:nvPr/>
        </p:nvSpPr>
        <p:spPr>
          <a:xfrm>
            <a:off x="4429124" y="1571612"/>
            <a:ext cx="300039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b="1" dirty="0" smtClean="0"/>
              <a:t>تغییرفورمت رفرنس نویسی </a:t>
            </a:r>
            <a:endParaRPr lang="fa-IR" b="1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1"/>
            <a:r>
              <a:rPr lang="fa-IR" dirty="0" smtClean="0">
                <a:solidFill>
                  <a:srgbClr val="FF0000"/>
                </a:solidFill>
              </a:rPr>
              <a:t>روش دوم ارجاع دهی به متون علمی با استفاده از</a:t>
            </a:r>
            <a:br>
              <a:rPr lang="fa-IR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Cite While You Write</a:t>
            </a:r>
            <a:endParaRPr lang="fa-I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76250"/>
            <a:ext cx="8229600" cy="5654675"/>
          </a:xfrm>
        </p:spPr>
        <p:txBody>
          <a:bodyPr>
            <a:noAutofit/>
          </a:bodyPr>
          <a:lstStyle/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sz="2800" dirty="0" err="1" smtClean="0"/>
              <a:t>EndNote</a:t>
            </a:r>
            <a:r>
              <a:rPr lang="en-US" sz="2800" baseline="30000" dirty="0" smtClean="0"/>
              <a:t>  </a:t>
            </a:r>
            <a:r>
              <a:rPr lang="en-US" sz="2800" dirty="0" smtClean="0"/>
              <a:t>is designed to help  students and researchers to: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endParaRPr lang="en-US" sz="2800" dirty="0" smtClean="0"/>
          </a:p>
          <a:p>
            <a:pPr algn="l" rtl="0" eaLnBrk="1" hangingPunct="1">
              <a:buClr>
                <a:srgbClr val="FFC000"/>
              </a:buClr>
              <a:buFont typeface="Wingdings" pitchFamily="2" charset="2"/>
              <a:buChar char="ü"/>
              <a:defRPr/>
            </a:pPr>
            <a:r>
              <a:rPr lang="en-US" sz="2800" dirty="0" smtClean="0">
                <a:solidFill>
                  <a:srgbClr val="00B050"/>
                </a:solidFill>
              </a:rPr>
              <a:t>Organize their references </a:t>
            </a:r>
            <a:r>
              <a:rPr lang="en-US" sz="2800" dirty="0" smtClean="0"/>
              <a:t>for citing in papers, books,  thesis, essays</a:t>
            </a:r>
          </a:p>
          <a:p>
            <a:pPr algn="l" rtl="0" eaLnBrk="1" hangingPunct="1">
              <a:buClr>
                <a:srgbClr val="FFC000"/>
              </a:buClr>
              <a:buFont typeface="Wingdings" pitchFamily="2" charset="2"/>
              <a:buChar char="ü"/>
              <a:defRPr/>
            </a:pPr>
            <a:endParaRPr lang="en-US" sz="2800" dirty="0" smtClean="0"/>
          </a:p>
          <a:p>
            <a:pPr algn="l" rtl="0" eaLnBrk="1" hangingPunct="1">
              <a:buClr>
                <a:srgbClr val="FFC000"/>
              </a:buClr>
              <a:buFont typeface="Wingdings" pitchFamily="2" charset="2"/>
              <a:buChar char="ü"/>
              <a:defRPr/>
            </a:pPr>
            <a:r>
              <a:rPr lang="en-US" sz="2800" dirty="0" smtClean="0"/>
              <a:t>Use as a </a:t>
            </a:r>
            <a:r>
              <a:rPr lang="en-US" sz="2800" dirty="0" smtClean="0">
                <a:solidFill>
                  <a:srgbClr val="00B050"/>
                </a:solidFill>
              </a:rPr>
              <a:t>search engine </a:t>
            </a:r>
          </a:p>
          <a:p>
            <a:pPr algn="l" rtl="0" eaLnBrk="1" hangingPunct="1">
              <a:buClr>
                <a:srgbClr val="FFC000"/>
              </a:buClr>
              <a:buFont typeface="Wingdings" pitchFamily="2" charset="2"/>
              <a:buChar char="ü"/>
              <a:defRPr/>
            </a:pPr>
            <a:endParaRPr lang="en-US" sz="2800" dirty="0" smtClean="0"/>
          </a:p>
          <a:p>
            <a:pPr marL="457200" lvl="1" indent="-457200" algn="l" rtl="0" eaLnBrk="1" hangingPunct="1">
              <a:buClr>
                <a:srgbClr val="FFC000"/>
              </a:buClr>
              <a:buSzPct val="90000"/>
              <a:buFont typeface="Wingdings" pitchFamily="2" charset="2"/>
              <a:buChar char="ü"/>
              <a:defRPr/>
            </a:pPr>
            <a:r>
              <a:rPr lang="en-US" sz="2800" dirty="0" smtClean="0"/>
              <a:t> Search  many databases such as </a:t>
            </a:r>
            <a:r>
              <a:rPr lang="en-US" sz="2800" dirty="0" err="1" smtClean="0">
                <a:solidFill>
                  <a:srgbClr val="00B050"/>
                </a:solidFill>
              </a:rPr>
              <a:t>PubMed</a:t>
            </a:r>
            <a:r>
              <a:rPr lang="en-US" sz="2800" dirty="0" smtClean="0">
                <a:solidFill>
                  <a:srgbClr val="00B050"/>
                </a:solidFill>
              </a:rPr>
              <a:t> , British Library, </a:t>
            </a:r>
            <a:r>
              <a:rPr lang="en-US" sz="2800" dirty="0" err="1" smtClean="0">
                <a:solidFill>
                  <a:srgbClr val="00B050"/>
                </a:solidFill>
              </a:rPr>
              <a:t>ProQuest</a:t>
            </a:r>
            <a:r>
              <a:rPr lang="en-US" sz="2800" dirty="0" smtClean="0">
                <a:solidFill>
                  <a:srgbClr val="00B050"/>
                </a:solidFill>
              </a:rPr>
              <a:t>, Web of Science, etc</a:t>
            </a:r>
          </a:p>
          <a:p>
            <a:pPr algn="l" rtl="0" eaLnBrk="1" hangingPunct="1"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 smtClean="0"/>
          </a:p>
          <a:p>
            <a:pPr algn="l" rtl="0" eaLnBrk="1" hangingPunct="1">
              <a:defRPr/>
            </a:pPr>
            <a:endParaRPr lang="en-US" sz="28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571500"/>
            <a:ext cx="8229600" cy="6000750"/>
          </a:xfrm>
        </p:spPr>
        <p:txBody>
          <a:bodyPr>
            <a:normAutofit/>
          </a:bodyPr>
          <a:lstStyle/>
          <a:p>
            <a:pPr lvl="1" algn="l" rtl="0" eaLnBrk="1" hangingPunct="1">
              <a:lnSpc>
                <a:spcPct val="90000"/>
              </a:lnSpc>
              <a:buClr>
                <a:srgbClr val="FFC000"/>
              </a:buClr>
              <a:buFont typeface="Wingdings" pitchFamily="2" charset="2"/>
              <a:buChar char="ü"/>
              <a:defRPr/>
            </a:pPr>
            <a:r>
              <a:rPr lang="en-US" sz="2800" dirty="0" smtClean="0">
                <a:solidFill>
                  <a:srgbClr val="00B050"/>
                </a:solidFill>
              </a:rPr>
              <a:t>Import references </a:t>
            </a:r>
            <a:r>
              <a:rPr lang="en-US" sz="2800" dirty="0" smtClean="0"/>
              <a:t>from  other online bibliographic databases and organize a library of references</a:t>
            </a:r>
          </a:p>
          <a:p>
            <a:pPr lvl="1" algn="l" rtl="0" eaLnBrk="1" hangingPunct="1">
              <a:lnSpc>
                <a:spcPct val="90000"/>
              </a:lnSpc>
              <a:buClr>
                <a:srgbClr val="FFC000"/>
              </a:buClr>
              <a:buFont typeface="Wingdings" pitchFamily="2" charset="2"/>
              <a:buChar char="ü"/>
              <a:defRPr/>
            </a:pPr>
            <a:endParaRPr lang="en-US" sz="2800" dirty="0" smtClean="0"/>
          </a:p>
          <a:p>
            <a:pPr lvl="1" algn="l" rtl="0" eaLnBrk="1" hangingPunct="1">
              <a:lnSpc>
                <a:spcPct val="90000"/>
              </a:lnSpc>
              <a:buClr>
                <a:srgbClr val="FFC000"/>
              </a:buClr>
              <a:buFont typeface="Wingdings" pitchFamily="2" charset="2"/>
              <a:buChar char="ü"/>
              <a:defRPr/>
            </a:pPr>
            <a:r>
              <a:rPr lang="en-US" sz="2800" dirty="0" smtClean="0">
                <a:solidFill>
                  <a:srgbClr val="00B050"/>
                </a:solidFill>
              </a:rPr>
              <a:t>Store up </a:t>
            </a:r>
            <a:r>
              <a:rPr lang="en-US" sz="2800" dirty="0" smtClean="0"/>
              <a:t>to unlimited </a:t>
            </a:r>
            <a:r>
              <a:rPr lang="en-US" sz="2800" dirty="0" smtClean="0">
                <a:solidFill>
                  <a:srgbClr val="00B050"/>
                </a:solidFill>
              </a:rPr>
              <a:t> </a:t>
            </a:r>
            <a:r>
              <a:rPr lang="en-US" sz="2800" dirty="0" smtClean="0"/>
              <a:t>records (depends  on your  computer storage capacity)</a:t>
            </a:r>
          </a:p>
          <a:p>
            <a:pPr lvl="1" rtl="0" eaLnBrk="1" hangingPunct="1">
              <a:lnSpc>
                <a:spcPct val="90000"/>
              </a:lnSpc>
              <a:buClr>
                <a:srgbClr val="FFC000"/>
              </a:buClr>
              <a:buFont typeface="Wingdings" pitchFamily="2" charset="2"/>
              <a:buChar char="ü"/>
              <a:defRPr/>
            </a:pPr>
            <a:endParaRPr lang="en-US" sz="2800" dirty="0" smtClean="0"/>
          </a:p>
          <a:p>
            <a:pPr lvl="1" algn="l" rtl="0" eaLnBrk="1" hangingPunct="1">
              <a:lnSpc>
                <a:spcPct val="90000"/>
              </a:lnSpc>
              <a:buClr>
                <a:srgbClr val="FFC000"/>
              </a:buClr>
              <a:buFont typeface="Wingdings" pitchFamily="2" charset="2"/>
              <a:buChar char="ü"/>
              <a:defRPr/>
            </a:pPr>
            <a:r>
              <a:rPr lang="en-US" sz="2800" dirty="0" smtClean="0"/>
              <a:t>Use different </a:t>
            </a:r>
            <a:r>
              <a:rPr lang="en-US" sz="2800" dirty="0" smtClean="0">
                <a:solidFill>
                  <a:srgbClr val="00B050"/>
                </a:solidFill>
              </a:rPr>
              <a:t> publishing styles  </a:t>
            </a:r>
            <a:r>
              <a:rPr lang="en-US" sz="2800" dirty="0" smtClean="0"/>
              <a:t>such as </a:t>
            </a:r>
            <a:r>
              <a:rPr lang="en-US" sz="2800" dirty="0" smtClean="0">
                <a:solidFill>
                  <a:srgbClr val="FF0000"/>
                </a:solidFill>
              </a:rPr>
              <a:t>Vancouver  (medicine),  IEEE (engineering) , Harvard (science) ,  APA6th (Psychology), ACS ( Chemistry) </a:t>
            </a:r>
            <a:r>
              <a:rPr lang="en-US" sz="2800" dirty="0" smtClean="0"/>
              <a:t>to format in-text citations and bibliographies </a:t>
            </a:r>
          </a:p>
          <a:p>
            <a:pPr lvl="1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Ø"/>
              <a:defRPr/>
            </a:pPr>
            <a:endParaRPr lang="en-US" sz="28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14313"/>
            <a:ext cx="8229600" cy="6643687"/>
          </a:xfrm>
        </p:spPr>
        <p:txBody>
          <a:bodyPr>
            <a:normAutofit/>
          </a:bodyPr>
          <a:lstStyle/>
          <a:p>
            <a:pPr lvl="1" algn="l" rtl="0" eaLnBrk="1" hangingPunct="1">
              <a:buClr>
                <a:srgbClr val="FFC000"/>
              </a:buClr>
              <a:buFont typeface="Wingdings" pitchFamily="2" charset="2"/>
              <a:buChar char="ü"/>
              <a:defRPr/>
            </a:pPr>
            <a:r>
              <a:rPr lang="en-US" sz="2800" dirty="0" smtClean="0">
                <a:solidFill>
                  <a:srgbClr val="00B050"/>
                </a:solidFill>
              </a:rPr>
              <a:t>Edit references</a:t>
            </a:r>
            <a:r>
              <a:rPr lang="en-US" sz="2800" dirty="0" smtClean="0"/>
              <a:t>—add notes, keywords and more </a:t>
            </a:r>
          </a:p>
          <a:p>
            <a:pPr marL="914400" lvl="1" indent="-457200" algn="l" rtl="0" eaLnBrk="1" hangingPunct="1">
              <a:buClr>
                <a:srgbClr val="FFC000"/>
              </a:buClr>
              <a:buFont typeface="Wingdings" pitchFamily="2" charset="2"/>
              <a:buChar char="ü"/>
              <a:defRPr/>
            </a:pPr>
            <a:endParaRPr lang="en-US" sz="2800" dirty="0" smtClean="0"/>
          </a:p>
          <a:p>
            <a:pPr lvl="1" algn="l" rtl="0" eaLnBrk="1" hangingPunct="1">
              <a:buClr>
                <a:srgbClr val="FFC000"/>
              </a:buClr>
              <a:buFont typeface="Wingdings" pitchFamily="2" charset="2"/>
              <a:buChar char="ü"/>
              <a:defRPr/>
            </a:pPr>
            <a:r>
              <a:rPr lang="en-US" sz="2800" dirty="0" smtClean="0">
                <a:solidFill>
                  <a:srgbClr val="00B050"/>
                </a:solidFill>
              </a:rPr>
              <a:t>Cite While You Write  in Microsoft Word</a:t>
            </a:r>
            <a:r>
              <a:rPr lang="en-US" sz="2800" dirty="0" smtClean="0"/>
              <a:t> to insert references and format papers instantly </a:t>
            </a:r>
          </a:p>
          <a:p>
            <a:pPr lvl="1" algn="l" rtl="0" eaLnBrk="1" hangingPunct="1">
              <a:buClr>
                <a:srgbClr val="FFC000"/>
              </a:buClr>
              <a:buFont typeface="Wingdings" pitchFamily="2" charset="2"/>
              <a:buChar char="ü"/>
              <a:defRPr/>
            </a:pPr>
            <a:endParaRPr lang="en-US" sz="2800" dirty="0" smtClean="0"/>
          </a:p>
          <a:p>
            <a:pPr lvl="1" algn="l" rtl="0" eaLnBrk="1" hangingPunct="1">
              <a:buClr>
                <a:srgbClr val="FFC000"/>
              </a:buClr>
              <a:buFont typeface="Wingdings" pitchFamily="2" charset="2"/>
              <a:buChar char="ü"/>
              <a:defRPr/>
            </a:pPr>
            <a:r>
              <a:rPr lang="en-US" sz="2800" dirty="0" smtClean="0">
                <a:solidFill>
                  <a:srgbClr val="00B050"/>
                </a:solidFill>
              </a:rPr>
              <a:t>Format papers </a:t>
            </a:r>
            <a:r>
              <a:rPr lang="en-US" sz="2800" dirty="0" smtClean="0"/>
              <a:t>in other word processors using RTF (rich text format) files </a:t>
            </a:r>
          </a:p>
          <a:p>
            <a:pPr lvl="1" algn="l" rtl="0" eaLnBrk="1" hangingPunct="1">
              <a:buClr>
                <a:srgbClr val="FFC000"/>
              </a:buClr>
              <a:buFont typeface="Wingdings" pitchFamily="2" charset="2"/>
              <a:buChar char="ü"/>
              <a:defRPr/>
            </a:pPr>
            <a:endParaRPr lang="en-US" sz="2800" dirty="0" smtClean="0"/>
          </a:p>
          <a:p>
            <a:pPr lvl="1" algn="l" rtl="0" eaLnBrk="1" hangingPunct="1">
              <a:buClr>
                <a:srgbClr val="FFC000"/>
              </a:buClr>
              <a:buFont typeface="Wingdings" pitchFamily="2" charset="2"/>
              <a:buChar char="ü"/>
              <a:defRPr/>
            </a:pPr>
            <a:r>
              <a:rPr lang="en-US" sz="2800" dirty="0" smtClean="0">
                <a:solidFill>
                  <a:srgbClr val="00B050"/>
                </a:solidFill>
              </a:rPr>
              <a:t>Attach files </a:t>
            </a:r>
            <a:r>
              <a:rPr lang="en-US" sz="2800" dirty="0" smtClean="0"/>
              <a:t>such as the  PDF file of papers to references in EndNote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endParaRPr lang="en-US" sz="28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908050"/>
            <a:ext cx="8229600" cy="5400675"/>
          </a:xfrm>
        </p:spPr>
        <p:txBody>
          <a:bodyPr>
            <a:normAutofit/>
          </a:bodyPr>
          <a:lstStyle/>
          <a:p>
            <a:pPr marL="914400" lvl="1" indent="-457200" algn="l" rtl="0" eaLnBrk="1" hangingPunct="1">
              <a:buClr>
                <a:srgbClr val="FFC000"/>
              </a:buClr>
              <a:buFont typeface="Wingdings" pitchFamily="2" charset="2"/>
              <a:buChar char="ü"/>
              <a:defRPr/>
            </a:pPr>
            <a:endParaRPr lang="en-US" sz="2800" dirty="0" smtClean="0"/>
          </a:p>
          <a:p>
            <a:pPr lvl="1" algn="l" rtl="0" eaLnBrk="1" hangingPunct="1">
              <a:buClr>
                <a:srgbClr val="FFC000"/>
              </a:buClr>
              <a:buFont typeface="Wingdings" pitchFamily="2" charset="2"/>
              <a:buChar char="ü"/>
              <a:defRPr/>
            </a:pPr>
            <a:r>
              <a:rPr lang="en-US" sz="2800" dirty="0" smtClean="0"/>
              <a:t>Easily </a:t>
            </a:r>
            <a:r>
              <a:rPr lang="en-US" sz="2800" dirty="0" smtClean="0">
                <a:solidFill>
                  <a:srgbClr val="00B050"/>
                </a:solidFill>
              </a:rPr>
              <a:t>transfer references to and from </a:t>
            </a:r>
            <a:r>
              <a:rPr lang="en-US" sz="2800" dirty="0" err="1" smtClean="0">
                <a:solidFill>
                  <a:srgbClr val="00B050"/>
                </a:solidFill>
              </a:rPr>
              <a:t>EndNote</a:t>
            </a:r>
            <a:r>
              <a:rPr lang="en-US" sz="2800" dirty="0" smtClean="0">
                <a:solidFill>
                  <a:srgbClr val="00B050"/>
                </a:solidFill>
              </a:rPr>
              <a:t>  desktop </a:t>
            </a:r>
            <a:r>
              <a:rPr lang="en-US" sz="2800" dirty="0" smtClean="0"/>
              <a:t>(</a:t>
            </a:r>
            <a:r>
              <a:rPr lang="en-US" sz="2800" dirty="0" err="1" smtClean="0"/>
              <a:t>EndNote</a:t>
            </a:r>
            <a:r>
              <a:rPr lang="en-US" sz="2800" dirty="0" smtClean="0"/>
              <a:t> X.0.2 and up). Export/import to previous versions. </a:t>
            </a:r>
          </a:p>
          <a:p>
            <a:pPr marL="914400" lvl="1" indent="-457200" algn="l" rtl="0" eaLnBrk="1" hangingPunct="1">
              <a:buClr>
                <a:srgbClr val="FFC000"/>
              </a:buClr>
              <a:buFont typeface="Wingdings" pitchFamily="2" charset="2"/>
              <a:buChar char="ü"/>
              <a:defRPr/>
            </a:pPr>
            <a:endParaRPr lang="en-US" sz="2800" dirty="0" smtClean="0"/>
          </a:p>
          <a:p>
            <a:pPr lvl="1" algn="l" rtl="0" eaLnBrk="1" hangingPunct="1">
              <a:buClr>
                <a:srgbClr val="FFC000"/>
              </a:buClr>
              <a:buFont typeface="Wingdings" pitchFamily="2" charset="2"/>
              <a:buChar char="ü"/>
              <a:defRPr/>
            </a:pPr>
            <a:r>
              <a:rPr lang="en-US" sz="2800" dirty="0" smtClean="0"/>
              <a:t>Create </a:t>
            </a:r>
            <a:r>
              <a:rPr lang="en-US" sz="2800" dirty="0" smtClean="0">
                <a:solidFill>
                  <a:srgbClr val="00B050"/>
                </a:solidFill>
              </a:rPr>
              <a:t>lists of "favorites" </a:t>
            </a:r>
            <a:r>
              <a:rPr lang="en-US" sz="2800" dirty="0" smtClean="0"/>
              <a:t>for online connection files, import filters and publishing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7929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An example : Vancouver style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2" y="1066798"/>
            <a:ext cx="6553200" cy="1533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3962400"/>
            <a:ext cx="5375563" cy="3182687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14179"/>
            <a:ext cx="6705600" cy="1315605"/>
          </a:xfrm>
        </p:spPr>
      </p:pic>
      <p:sp>
        <p:nvSpPr>
          <p:cNvPr id="15" name="Oval Callout 14"/>
          <p:cNvSpPr/>
          <p:nvPr/>
        </p:nvSpPr>
        <p:spPr>
          <a:xfrm rot="1304825">
            <a:off x="6553200" y="926086"/>
            <a:ext cx="2112819" cy="914400"/>
          </a:xfrm>
          <a:prstGeom prst="wedgeEllipseCallout">
            <a:avLst>
              <a:gd name="adj1" fmla="val -30958"/>
              <a:gd name="adj2" fmla="val 1060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Citing an article</a:t>
            </a:r>
            <a:endParaRPr lang="en-US" dirty="0"/>
          </a:p>
        </p:txBody>
      </p:sp>
      <p:sp>
        <p:nvSpPr>
          <p:cNvPr id="17" name="Oval Callout 16"/>
          <p:cNvSpPr/>
          <p:nvPr/>
        </p:nvSpPr>
        <p:spPr>
          <a:xfrm rot="1899242">
            <a:off x="6781800" y="2286000"/>
            <a:ext cx="1978430" cy="1222248"/>
          </a:xfrm>
          <a:prstGeom prst="wedgeEllipseCallout">
            <a:avLst>
              <a:gd name="adj1" fmla="val -30819"/>
              <a:gd name="adj2" fmla="val 924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Citing a book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59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</TotalTime>
  <Words>2544</Words>
  <Application>Microsoft Office PowerPoint</Application>
  <PresentationFormat>On-screen Show (4:3)</PresentationFormat>
  <Paragraphs>250</Paragraphs>
  <Slides>46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Concourse</vt:lpstr>
      <vt:lpstr> اشنایی با نرم افزار های  مدیریت منابع ( نرم افزار رفرنس نویسی  EndNote)</vt:lpstr>
      <vt:lpstr>نرم افزارهای مدیریت منابع  (References Manager Softwares )</vt:lpstr>
      <vt:lpstr>PowerPoint Presentation</vt:lpstr>
      <vt:lpstr> مقیاسه بین   Endnote Desktop و Endnote Online</vt:lpstr>
      <vt:lpstr>PowerPoint Presentation</vt:lpstr>
      <vt:lpstr>PowerPoint Presentation</vt:lpstr>
      <vt:lpstr>PowerPoint Presentation</vt:lpstr>
      <vt:lpstr>PowerPoint Presentation</vt:lpstr>
      <vt:lpstr>An example : Vancouver style</vt:lpstr>
      <vt:lpstr>اشنایی با اجزای پنجره کتابخانه EndNote</vt:lpstr>
      <vt:lpstr>PowerPoint Presentation</vt:lpstr>
      <vt:lpstr>Reference List Panel</vt:lpstr>
      <vt:lpstr>Search Panel</vt:lpstr>
      <vt:lpstr>Tab Panel </vt:lpstr>
      <vt:lpstr>Group Panel</vt:lpstr>
      <vt:lpstr>منو اصلی و نوار ابزار Toolbar برنامه EndNote </vt:lpstr>
      <vt:lpstr>How to create a  new library </vt:lpstr>
      <vt:lpstr>How to  open an existing library</vt:lpstr>
      <vt:lpstr>انتخاب شیوه نمایش (Display Mode)</vt:lpstr>
      <vt:lpstr>Integrated Library &amp; Online Search Mode(ILOSM)   - همه گروه ها قابل مشاهده هستند - همه دستورات در نوار افزار EndNote فعال هستند - زمانی که منابع از پایگاه های انلاین بازیابی می شوند، انها بطور مستقیم در کتابخانه باز شما ذخیره می شوند </vt:lpstr>
      <vt:lpstr>Online Search Mode (OSM)   - تنها گروه های جستجو انلاین  در group panel قابل مشاهده اند - بعضی از دستورات در نوار ابزار فعال می باشند.   - منابع بازیابی شده از پایگاه های انلاین بطور موقت ذخیره می شوند مگر اینکه در کتابخانه  Endnote بطور دائمی ذخیره شوند </vt:lpstr>
      <vt:lpstr>Local Library Mode (LLM)   - گروه های جستجو مشاهده نمی شوند.  - همه دستورات  در نوار ابزار EndNote فعال هستند.  - به محض شروع جستجوانلاین در پنل جستجو، نحوی نمایش به Online search mode تغییر می کند</vt:lpstr>
      <vt:lpstr>روش های ورود و ذخیره سازی منابع در نرم افزار EndNote</vt:lpstr>
      <vt:lpstr> مراحل    Online searching</vt:lpstr>
      <vt:lpstr>Online searching</vt:lpstr>
      <vt:lpstr>افزودن پایگاه های اطلاعاتی به لیست بانک های اطلاعاتی جهت Online Search</vt:lpstr>
      <vt:lpstr>ورود اطلاعات کتابشناختی یک منبع  بصورت دستی (New reference)</vt:lpstr>
      <vt:lpstr>New Reference</vt:lpstr>
      <vt:lpstr>ارسال (Export)  منابع ازبانک های اطلاعاتی به نرم افزار EndNote </vt:lpstr>
      <vt:lpstr>How to directly send a paper form PubMed to EndNote </vt:lpstr>
      <vt:lpstr>How to directly export a paper form ScienceDirect  to EndNote </vt:lpstr>
      <vt:lpstr>How to directly export a paper from Scopus to EndNote </vt:lpstr>
      <vt:lpstr>How to directly export a paper from Scopus to EndNote </vt:lpstr>
      <vt:lpstr>پیدا کردن متن کامل Full Text منابع بازیابی شده و ذخیره شده در کتابخانه EndNote</vt:lpstr>
      <vt:lpstr>نحوی پیدا کردن متن کامل منابع</vt:lpstr>
      <vt:lpstr>نحوی پیدا کردن متن کامل منابع</vt:lpstr>
      <vt:lpstr>ایجاد گروه های شخصی (Custom Group)و ذخیره کردن منابع (Save References) در انها</vt:lpstr>
      <vt:lpstr>مراحل ایجاد مجموعه گروه (Group Set) و گروه شخصی (Custom group) در انها</vt:lpstr>
      <vt:lpstr>پنل گروه  (Group panel) و گروه های موجود در ان</vt:lpstr>
      <vt:lpstr>نوار ابزار EndNote در Word</vt:lpstr>
      <vt:lpstr>قابلیت های نوار ابزار EndNote  در Word</vt:lpstr>
      <vt:lpstr>نحوی ارجاع دهی به منابع در فایل متنی  Word  با استفاده از  توانایی Cite While You Write</vt:lpstr>
      <vt:lpstr>روش اول ارجاع دهی به متون علمی با استفاده از Cite While You Write</vt:lpstr>
      <vt:lpstr>روش اول ارجاع دهی به متون علمی با استفاده از Cite While You Write</vt:lpstr>
      <vt:lpstr>روش دوم ارجاع دهی به متون علمی با استفاده از Cite While You Write</vt:lpstr>
      <vt:lpstr>روش دوم ارجاع دهی به متون علمی با استفاده از Cite While You Write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کارگاه اموزش مدیریت منابع Reference managing  با استفاده از نرم افزار رفرنس نویسی  EndNote (version X7)</dc:title>
  <dc:creator>Saeid</dc:creator>
  <cp:lastModifiedBy>Saeed</cp:lastModifiedBy>
  <cp:revision>35</cp:revision>
  <dcterms:modified xsi:type="dcterms:W3CDTF">2021-11-23T09:07:03Z</dcterms:modified>
</cp:coreProperties>
</file>