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3" r:id="rId4"/>
    <p:sldId id="259" r:id="rId5"/>
    <p:sldId id="260" r:id="rId6"/>
    <p:sldId id="262" r:id="rId7"/>
    <p:sldId id="264" r:id="rId8"/>
    <p:sldId id="265" r:id="rId9"/>
    <p:sldId id="274" r:id="rId10"/>
    <p:sldId id="267" r:id="rId11"/>
    <p:sldId id="275" r:id="rId12"/>
    <p:sldId id="268" r:id="rId13"/>
    <p:sldId id="269" r:id="rId14"/>
    <p:sldId id="266" r:id="rId15"/>
    <p:sldId id="270" r:id="rId16"/>
    <p:sldId id="271" r:id="rId17"/>
    <p:sldId id="273" r:id="rId18"/>
    <p:sldId id="261"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5" d="100"/>
          <a:sy n="65" d="100"/>
        </p:scale>
        <p:origin x="85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10/25/2021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10/25/2021</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10/25/2021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forms.app/" TargetMode="External"/><Relationship Id="rId3" Type="http://schemas.openxmlformats.org/officeDocument/2006/relationships/hyperlink" Target="https://porsall.com/" TargetMode="External"/><Relationship Id="rId7" Type="http://schemas.openxmlformats.org/officeDocument/2006/relationships/hyperlink" Target="https://paperform.co/" TargetMode="External"/><Relationship Id="rId2" Type="http://schemas.openxmlformats.org/officeDocument/2006/relationships/hyperlink" Target="https://porsline.ir/" TargetMode="External"/><Relationship Id="rId1" Type="http://schemas.openxmlformats.org/officeDocument/2006/relationships/slideLayout" Target="../slideLayouts/slideLayout5.xml"/><Relationship Id="rId6" Type="http://schemas.openxmlformats.org/officeDocument/2006/relationships/hyperlink" Target="https://www.google.com/forms" TargetMode="External"/><Relationship Id="rId5" Type="http://schemas.openxmlformats.org/officeDocument/2006/relationships/hyperlink" Target="https://formafzar.com/" TargetMode="External"/><Relationship Id="rId4" Type="http://schemas.openxmlformats.org/officeDocument/2006/relationships/hyperlink" Target="https://avalform.com/" TargetMode="External"/><Relationship Id="rId9" Type="http://schemas.openxmlformats.org/officeDocument/2006/relationships/hyperlink" Target="https://try.typeform.com/t/questionnair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9148" y="2079523"/>
            <a:ext cx="8819535" cy="1421910"/>
          </a:xfrm>
        </p:spPr>
        <p:txBody>
          <a:bodyPr/>
          <a:lstStyle/>
          <a:p>
            <a:pPr algn="ctr"/>
            <a:r>
              <a:rPr lang="fa-IR" dirty="0">
                <a:cs typeface="B Titr" panose="00000700000000000000" pitchFamily="2" charset="-78"/>
              </a:rPr>
              <a:t>طراحی پرسشنامه‌های الکترونیکی</a:t>
            </a:r>
            <a:endParaRPr lang="en-US" dirty="0">
              <a:cs typeface="B Titr" panose="00000700000000000000" pitchFamily="2" charset="-78"/>
            </a:endParaRPr>
          </a:p>
        </p:txBody>
      </p:sp>
      <p:sp>
        <p:nvSpPr>
          <p:cNvPr id="3" name="Subtitle 2"/>
          <p:cNvSpPr>
            <a:spLocks noGrp="1"/>
          </p:cNvSpPr>
          <p:nvPr>
            <p:ph type="subTitle" idx="1"/>
          </p:nvPr>
        </p:nvSpPr>
        <p:spPr>
          <a:xfrm>
            <a:off x="1507067" y="4175759"/>
            <a:ext cx="7766936" cy="1222151"/>
          </a:xfrm>
        </p:spPr>
        <p:txBody>
          <a:bodyPr>
            <a:normAutofit/>
          </a:bodyPr>
          <a:lstStyle/>
          <a:p>
            <a:pPr algn="ctr" rtl="1"/>
            <a:r>
              <a:rPr lang="fa-IR" b="1" dirty="0">
                <a:latin typeface="Times New Roman" panose="02020603050405020304" pitchFamily="18" charset="0"/>
                <a:cs typeface="B Zar" panose="00000400000000000000" pitchFamily="2" charset="-78"/>
              </a:rPr>
              <a:t>محبوبه خراسانی</a:t>
            </a:r>
          </a:p>
          <a:p>
            <a:pPr algn="ctr" rtl="1"/>
            <a:r>
              <a:rPr lang="fa-IR" b="1" dirty="0">
                <a:latin typeface="Times New Roman" panose="02020603050405020304" pitchFamily="18" charset="0"/>
                <a:cs typeface="B Zar" panose="00000400000000000000" pitchFamily="2" charset="-78"/>
              </a:rPr>
              <a:t>دکتری علم اطلاعات و دانش‌شناسی</a:t>
            </a:r>
          </a:p>
          <a:p>
            <a:pPr algn="ctr" rtl="1"/>
            <a:r>
              <a:rPr lang="en-US" b="1" dirty="0">
                <a:latin typeface="Times New Roman" panose="02020603050405020304" pitchFamily="18" charset="0"/>
                <a:cs typeface="B Zar" panose="00000400000000000000" pitchFamily="2" charset="-78"/>
              </a:rPr>
              <a:t>khorasani164@gmail.com</a:t>
            </a:r>
          </a:p>
        </p:txBody>
      </p:sp>
      <p:pic>
        <p:nvPicPr>
          <p:cNvPr id="4" name="Picture 3">
            <a:extLst>
              <a:ext uri="{FF2B5EF4-FFF2-40B4-BE49-F238E27FC236}">
                <a16:creationId xmlns:a16="http://schemas.microsoft.com/office/drawing/2014/main" id="{AF1EC2C8-D89A-43D5-BDBF-3C6ED94874D9}"/>
              </a:ext>
            </a:extLst>
          </p:cNvPr>
          <p:cNvPicPr>
            <a:picLocks noChangeAspect="1"/>
          </p:cNvPicPr>
          <p:nvPr/>
        </p:nvPicPr>
        <p:blipFill>
          <a:blip r:embed="rId2"/>
          <a:stretch>
            <a:fillRect/>
          </a:stretch>
        </p:blipFill>
        <p:spPr>
          <a:xfrm>
            <a:off x="0" y="0"/>
            <a:ext cx="2000864" cy="2096236"/>
          </a:xfrm>
          <a:prstGeom prst="rect">
            <a:avLst/>
          </a:prstGeom>
        </p:spPr>
      </p:pic>
    </p:spTree>
    <p:extLst>
      <p:ext uri="{BB962C8B-B14F-4D97-AF65-F5344CB8AC3E}">
        <p14:creationId xmlns:p14="http://schemas.microsoft.com/office/powerpoint/2010/main" val="2500505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D0076-7B88-4ACD-8288-DE8282F2CB2B}"/>
              </a:ext>
            </a:extLst>
          </p:cNvPr>
          <p:cNvSpPr>
            <a:spLocks noGrp="1"/>
          </p:cNvSpPr>
          <p:nvPr>
            <p:ph type="title"/>
          </p:nvPr>
        </p:nvSpPr>
        <p:spPr>
          <a:xfrm>
            <a:off x="677334" y="609600"/>
            <a:ext cx="8596668" cy="570271"/>
          </a:xfrm>
        </p:spPr>
        <p:txBody>
          <a:bodyPr>
            <a:normAutofit fontScale="90000"/>
          </a:bodyPr>
          <a:lstStyle/>
          <a:p>
            <a:pPr algn="r" rtl="1"/>
            <a:r>
              <a:rPr lang="fa-IR" dirty="0">
                <a:cs typeface="B Titr" panose="00000700000000000000" pitchFamily="2" charset="-78"/>
              </a:rPr>
              <a:t>انواع سؤالات - ادامه</a:t>
            </a:r>
            <a:br>
              <a:rPr lang="fa-IR" dirty="0">
                <a:cs typeface="B Titr" panose="00000700000000000000" pitchFamily="2" charset="-78"/>
              </a:rPr>
            </a:b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4BBF00F-1073-4073-AB06-AF355C3C7996}"/>
              </a:ext>
            </a:extLst>
          </p:cNvPr>
          <p:cNvSpPr>
            <a:spLocks noGrp="1"/>
          </p:cNvSpPr>
          <p:nvPr>
            <p:ph idx="1"/>
          </p:nvPr>
        </p:nvSpPr>
        <p:spPr>
          <a:xfrm>
            <a:off x="339213" y="1342103"/>
            <a:ext cx="8934789" cy="5265174"/>
          </a:xfrm>
        </p:spPr>
        <p:txBody>
          <a:bodyPr>
            <a:normAutofit/>
          </a:bodyPr>
          <a:lstStyle/>
          <a:p>
            <a:pPr algn="justLow" rtl="1"/>
            <a:r>
              <a:rPr lang="fa-IR" sz="3000" dirty="0">
                <a:latin typeface="Times New Roman" panose="02020603050405020304" pitchFamily="18" charset="0"/>
                <a:cs typeface="B Zar" panose="00000400000000000000" pitchFamily="2" charset="-78"/>
              </a:rPr>
              <a:t>کادر بازشدنی </a:t>
            </a:r>
            <a:r>
              <a:rPr lang="en-US" sz="3000" dirty="0">
                <a:solidFill>
                  <a:srgbClr val="00B050"/>
                </a:solidFill>
                <a:latin typeface="Times New Roman" panose="02020603050405020304" pitchFamily="18" charset="0"/>
                <a:cs typeface="B Zar" panose="00000400000000000000" pitchFamily="2" charset="-78"/>
              </a:rPr>
              <a:t>Dropdown</a:t>
            </a:r>
            <a:r>
              <a:rPr lang="en-US" sz="3000" dirty="0">
                <a:latin typeface="Times New Roman" panose="02020603050405020304" pitchFamily="18" charset="0"/>
                <a:cs typeface="B Zar" panose="00000400000000000000" pitchFamily="2" charset="-78"/>
              </a:rPr>
              <a:t>)</a:t>
            </a:r>
            <a:r>
              <a:rPr lang="fa-IR" sz="3000" dirty="0">
                <a:latin typeface="Times New Roman" panose="02020603050405020304" pitchFamily="18" charset="0"/>
                <a:cs typeface="B Zar" panose="00000400000000000000" pitchFamily="2" charset="-78"/>
              </a:rPr>
              <a:t>) : در این روش پاسخ‌دهنده تنها حق انتخاب یک گزینه را دارد. این نوع سؤال برای انتخاب یک مورد از میان یک فهرست بلند مناسب است.</a:t>
            </a:r>
          </a:p>
          <a:p>
            <a:pPr algn="justLow" rtl="1"/>
            <a:r>
              <a:rPr lang="fa-IR" sz="3000" dirty="0">
                <a:latin typeface="Times New Roman" panose="02020603050405020304" pitchFamily="18" charset="0"/>
                <a:cs typeface="B Zar" panose="00000400000000000000" pitchFamily="2" charset="-78"/>
              </a:rPr>
              <a:t>آپلود فایل </a:t>
            </a:r>
            <a:r>
              <a:rPr lang="en-US" sz="3000" dirty="0">
                <a:solidFill>
                  <a:srgbClr val="00B050"/>
                </a:solidFill>
                <a:latin typeface="Times New Roman" panose="02020603050405020304" pitchFamily="18" charset="0"/>
                <a:cs typeface="B Zar" panose="00000400000000000000" pitchFamily="2" charset="-78"/>
              </a:rPr>
              <a:t>File Upload</a:t>
            </a:r>
            <a:r>
              <a:rPr lang="en-US" sz="3000" dirty="0">
                <a:solidFill>
                  <a:schemeClr val="tx1"/>
                </a:solidFill>
                <a:latin typeface="Times New Roman" panose="02020603050405020304" pitchFamily="18" charset="0"/>
                <a:cs typeface="B Zar" panose="00000400000000000000" pitchFamily="2" charset="-78"/>
              </a:rPr>
              <a:t>)</a:t>
            </a:r>
            <a:r>
              <a:rPr lang="fa-IR" sz="3000" dirty="0">
                <a:latin typeface="Times New Roman" panose="02020603050405020304" pitchFamily="18" charset="0"/>
                <a:cs typeface="B Zar" panose="00000400000000000000" pitchFamily="2" charset="-78"/>
              </a:rPr>
              <a:t>) : اگر بخواهید پاسخ‌دهنده‌ها بتوانند فایلی را آپلود کند، باید از این گزینه استفاده کنید. سپس می‌توانید نوع فایل‌هایی که امکان آپلودشان وجود دارد، تعداد فایل‌ها و بیشینه اندازه فایل را تعیین کنید. از این گزینه برای دریافت تکالیف تحصیلی یا پروژه‌های کاری می‌توان استفاده کرد.</a:t>
            </a:r>
          </a:p>
          <a:p>
            <a:pPr algn="justLow" rtl="1"/>
            <a:endParaRPr lang="fa-IR" sz="3000" dirty="0">
              <a:latin typeface="Times New Roman" panose="02020603050405020304" pitchFamily="18" charset="0"/>
              <a:cs typeface="B Zar" panose="00000400000000000000" pitchFamily="2" charset="-78"/>
            </a:endParaRPr>
          </a:p>
          <a:p>
            <a:pPr algn="justLow" rtl="1"/>
            <a:endParaRPr lang="en-US" sz="3000" dirty="0">
              <a:latin typeface="Times New Roman" panose="02020603050405020304" pitchFamily="18" charset="0"/>
              <a:cs typeface="B Zar" panose="00000400000000000000" pitchFamily="2" charset="-78"/>
            </a:endParaRPr>
          </a:p>
          <a:p>
            <a:pPr algn="justLow" rtl="1"/>
            <a:endParaRPr lang="en-US" sz="3000" dirty="0">
              <a:latin typeface="Times New Roman" panose="02020603050405020304" pitchFamily="18" charset="0"/>
              <a:cs typeface="B Zar" panose="00000400000000000000" pitchFamily="2" charset="-78"/>
            </a:endParaRPr>
          </a:p>
        </p:txBody>
      </p:sp>
      <p:pic>
        <p:nvPicPr>
          <p:cNvPr id="1026" name="Picture 2" descr="https://blog.faradars.org/wp-content/uploads/2018/04/GoogleFormsFormPage-QuestionTypes.jpg">
            <a:extLst>
              <a:ext uri="{FF2B5EF4-FFF2-40B4-BE49-F238E27FC236}">
                <a16:creationId xmlns:a16="http://schemas.microsoft.com/office/drawing/2014/main" id="{9C0F0DF0-270D-41DB-BC91-702058A2BA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478" r="8479"/>
          <a:stretch/>
        </p:blipFill>
        <p:spPr bwMode="auto">
          <a:xfrm>
            <a:off x="9509975" y="495268"/>
            <a:ext cx="2573015" cy="5546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8846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D0076-7B88-4ACD-8288-DE8282F2CB2B}"/>
              </a:ext>
            </a:extLst>
          </p:cNvPr>
          <p:cNvSpPr>
            <a:spLocks noGrp="1"/>
          </p:cNvSpPr>
          <p:nvPr>
            <p:ph type="title"/>
          </p:nvPr>
        </p:nvSpPr>
        <p:spPr>
          <a:xfrm>
            <a:off x="677334" y="609600"/>
            <a:ext cx="8596668" cy="570271"/>
          </a:xfrm>
        </p:spPr>
        <p:txBody>
          <a:bodyPr>
            <a:normAutofit fontScale="90000"/>
          </a:bodyPr>
          <a:lstStyle/>
          <a:p>
            <a:pPr algn="r" rtl="1"/>
            <a:r>
              <a:rPr lang="fa-IR" dirty="0">
                <a:cs typeface="B Titr" panose="00000700000000000000" pitchFamily="2" charset="-78"/>
              </a:rPr>
              <a:t>انواع سؤالات - ادامه</a:t>
            </a:r>
            <a:br>
              <a:rPr lang="fa-IR" dirty="0">
                <a:cs typeface="B Titr" panose="00000700000000000000" pitchFamily="2" charset="-78"/>
              </a:rPr>
            </a:b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4BBF00F-1073-4073-AB06-AF355C3C7996}"/>
              </a:ext>
            </a:extLst>
          </p:cNvPr>
          <p:cNvSpPr>
            <a:spLocks noGrp="1"/>
          </p:cNvSpPr>
          <p:nvPr>
            <p:ph idx="1"/>
          </p:nvPr>
        </p:nvSpPr>
        <p:spPr>
          <a:xfrm>
            <a:off x="339213" y="1342103"/>
            <a:ext cx="8934789" cy="5265174"/>
          </a:xfrm>
        </p:spPr>
        <p:txBody>
          <a:bodyPr>
            <a:normAutofit/>
          </a:bodyPr>
          <a:lstStyle/>
          <a:p>
            <a:pPr algn="justLow" rtl="1"/>
            <a:r>
              <a:rPr lang="fa-IR" sz="2800" dirty="0">
                <a:latin typeface="Times New Roman" panose="02020603050405020304" pitchFamily="18" charset="0"/>
                <a:cs typeface="B Zar" panose="00000400000000000000" pitchFamily="2" charset="-78"/>
              </a:rPr>
              <a:t>مقیاس خطی </a:t>
            </a:r>
            <a:r>
              <a:rPr lang="en-US" sz="2800" dirty="0">
                <a:solidFill>
                  <a:srgbClr val="C00000"/>
                </a:solidFill>
                <a:latin typeface="Times New Roman" panose="02020603050405020304" pitchFamily="18" charset="0"/>
                <a:cs typeface="B Zar" panose="00000400000000000000" pitchFamily="2" charset="-78"/>
              </a:rPr>
              <a:t>Linear Scale</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 این گزینه برای سؤال‌هایی که کاربران باید از میان چند گزینه عددی انتخاب کنند، مناسب است. می‌توانید مقادیر عددی گزینه‌ها را از 0 تا 10 انتخاب کنید و برچسب‌هایی برای پایین‌ترین و بالاترین مقادیر وارد کنید. این نوع سؤال برای پیمایش‌های میزان رضایت، بازخورد مشتری یا اخذ نظر پاسخ‌دهندگان مناسب است.</a:t>
            </a:r>
          </a:p>
          <a:p>
            <a:pPr algn="justLow" rtl="1"/>
            <a:r>
              <a:rPr lang="fa-IR" sz="2800" dirty="0">
                <a:latin typeface="Times New Roman" panose="02020603050405020304" pitchFamily="18" charset="0"/>
                <a:cs typeface="B Zar" panose="00000400000000000000" pitchFamily="2" charset="-78"/>
              </a:rPr>
              <a:t>شبکه چندگزینه‌ای (</a:t>
            </a:r>
            <a:r>
              <a:rPr lang="en-US" sz="2800" dirty="0">
                <a:solidFill>
                  <a:srgbClr val="C00000"/>
                </a:solidFill>
                <a:latin typeface="Times New Roman" panose="02020603050405020304" pitchFamily="18" charset="0"/>
                <a:cs typeface="B Zar" panose="00000400000000000000" pitchFamily="2" charset="-78"/>
              </a:rPr>
              <a:t>Multiple Choice Grid</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 : در مواردی که نیاز دارید پاسخ‌ها به صورت ردیف‌ها و ستون‌هایی از کادرها باشند، باید این گزینه را مورد استفاده قرار دهید. پاسخ‌دهندگان به فرم می‌توانند در یک سؤال چند گزینه را انتخاب کنند، اما از هر ردیف تنها یک گزینه فایل انتخاب خواهد بود. از این گزینه می‌توان به جای نوع سؤال مقیاس خطی استفاده کرد که در هر بار تنها یک سؤال پرسیده می‌شود.</a:t>
            </a:r>
          </a:p>
          <a:p>
            <a:pPr algn="justLow" rtl="1"/>
            <a:endParaRPr lang="fa-IR" sz="2800" dirty="0">
              <a:latin typeface="Times New Roman" panose="02020603050405020304" pitchFamily="18" charset="0"/>
              <a:cs typeface="B Zar" panose="00000400000000000000" pitchFamily="2" charset="-78"/>
            </a:endParaRPr>
          </a:p>
          <a:p>
            <a:pPr algn="justLow" rtl="1"/>
            <a:endParaRPr lang="fa-IR" sz="2800" dirty="0">
              <a:latin typeface="Times New Roman" panose="02020603050405020304" pitchFamily="18" charset="0"/>
              <a:cs typeface="B Zar" panose="00000400000000000000" pitchFamily="2" charset="-78"/>
            </a:endParaRPr>
          </a:p>
          <a:p>
            <a:pPr algn="justLow" rtl="1"/>
            <a:endParaRPr lang="fa-IR" sz="2800" dirty="0">
              <a:latin typeface="Times New Roman" panose="02020603050405020304" pitchFamily="18" charset="0"/>
              <a:cs typeface="B Zar" panose="00000400000000000000" pitchFamily="2" charset="-78"/>
            </a:endParaRPr>
          </a:p>
          <a:p>
            <a:pPr algn="justLow" rtl="1"/>
            <a:endParaRPr lang="en-US" sz="2800" dirty="0">
              <a:latin typeface="Times New Roman" panose="02020603050405020304" pitchFamily="18" charset="0"/>
              <a:cs typeface="B Zar" panose="00000400000000000000" pitchFamily="2" charset="-78"/>
            </a:endParaRPr>
          </a:p>
          <a:p>
            <a:pPr algn="justLow" rtl="1"/>
            <a:endParaRPr lang="en-US" sz="2800" dirty="0">
              <a:latin typeface="Times New Roman" panose="02020603050405020304" pitchFamily="18" charset="0"/>
              <a:cs typeface="B Zar" panose="00000400000000000000" pitchFamily="2" charset="-78"/>
            </a:endParaRPr>
          </a:p>
        </p:txBody>
      </p:sp>
      <p:pic>
        <p:nvPicPr>
          <p:cNvPr id="1026" name="Picture 2" descr="https://blog.faradars.org/wp-content/uploads/2018/04/GoogleFormsFormPage-QuestionTypes.jpg">
            <a:extLst>
              <a:ext uri="{FF2B5EF4-FFF2-40B4-BE49-F238E27FC236}">
                <a16:creationId xmlns:a16="http://schemas.microsoft.com/office/drawing/2014/main" id="{9C0F0DF0-270D-41DB-BC91-702058A2BA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478" r="8479"/>
          <a:stretch/>
        </p:blipFill>
        <p:spPr bwMode="auto">
          <a:xfrm>
            <a:off x="9509975" y="495268"/>
            <a:ext cx="2573015" cy="5546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633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1C4E0-8B7B-45D0-A87F-00F57C9AECE6}"/>
              </a:ext>
            </a:extLst>
          </p:cNvPr>
          <p:cNvSpPr>
            <a:spLocks noGrp="1"/>
          </p:cNvSpPr>
          <p:nvPr>
            <p:ph type="title"/>
          </p:nvPr>
        </p:nvSpPr>
        <p:spPr>
          <a:xfrm>
            <a:off x="677334" y="609600"/>
            <a:ext cx="8596668" cy="703006"/>
          </a:xfrm>
        </p:spPr>
        <p:txBody>
          <a:bodyPr/>
          <a:lstStyle/>
          <a:p>
            <a:pPr algn="r" rtl="1"/>
            <a:r>
              <a:rPr lang="fa-IR" dirty="0">
                <a:cs typeface="B Titr" panose="00000700000000000000" pitchFamily="2" charset="-78"/>
              </a:rPr>
              <a:t>انواع سؤالات - ادامه</a:t>
            </a:r>
            <a:endParaRPr lang="en-US" dirty="0"/>
          </a:p>
        </p:txBody>
      </p:sp>
      <p:sp>
        <p:nvSpPr>
          <p:cNvPr id="3" name="Content Placeholder 2">
            <a:extLst>
              <a:ext uri="{FF2B5EF4-FFF2-40B4-BE49-F238E27FC236}">
                <a16:creationId xmlns:a16="http://schemas.microsoft.com/office/drawing/2014/main" id="{0A0FD4B1-6519-44A6-BBC1-167AC5F53345}"/>
              </a:ext>
            </a:extLst>
          </p:cNvPr>
          <p:cNvSpPr>
            <a:spLocks noGrp="1"/>
          </p:cNvSpPr>
          <p:nvPr>
            <p:ph idx="1"/>
          </p:nvPr>
        </p:nvSpPr>
        <p:spPr>
          <a:xfrm>
            <a:off x="677334" y="1504335"/>
            <a:ext cx="8596668" cy="4537027"/>
          </a:xfrm>
        </p:spPr>
        <p:txBody>
          <a:bodyPr>
            <a:normAutofit fontScale="92500"/>
          </a:bodyPr>
          <a:lstStyle/>
          <a:p>
            <a:pPr algn="justLow" rtl="1"/>
            <a:r>
              <a:rPr lang="fa-IR" sz="2800" dirty="0">
                <a:latin typeface="Times New Roman" panose="02020603050405020304" pitchFamily="18" charset="0"/>
                <a:cs typeface="B Zar" panose="00000400000000000000" pitchFamily="2" charset="-78"/>
              </a:rPr>
              <a:t>شبکه چک باکس </a:t>
            </a:r>
            <a:r>
              <a:rPr lang="en-US" sz="2800" dirty="0">
                <a:solidFill>
                  <a:srgbClr val="00B0F0"/>
                </a:solidFill>
                <a:latin typeface="Times New Roman" panose="02020603050405020304" pitchFamily="18" charset="0"/>
                <a:cs typeface="B Zar" panose="00000400000000000000" pitchFamily="2" charset="-78"/>
              </a:rPr>
              <a:t>Checkbox Grid</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 : این نوع سؤال شبیه شبکه چندگزینه‌ای است به جز این‌که پاسخ‌دهنده‌ها می‌توانند در هر ردیف نیز چند گزینه را انتخاب کنند.</a:t>
            </a:r>
          </a:p>
          <a:p>
            <a:pPr algn="justLow" rtl="1"/>
            <a:r>
              <a:rPr lang="fa-IR" sz="2800" dirty="0">
                <a:latin typeface="Times New Roman" panose="02020603050405020304" pitchFamily="18" charset="0"/>
                <a:cs typeface="B Zar" panose="00000400000000000000" pitchFamily="2" charset="-78"/>
              </a:rPr>
              <a:t>تاریخ </a:t>
            </a:r>
            <a:r>
              <a:rPr lang="en-US" sz="2800" dirty="0">
                <a:solidFill>
                  <a:srgbClr val="00B0F0"/>
                </a:solidFill>
                <a:latin typeface="Times New Roman" panose="02020603050405020304" pitchFamily="18" charset="0"/>
                <a:cs typeface="B Zar" panose="00000400000000000000" pitchFamily="2" charset="-78"/>
              </a:rPr>
              <a:t>Date</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 یک روش آسان جهت افزودن امکان انتخاب تاریخ برای پاسخ‌دهنده‌ها این گزینه است. در این نوع سؤال یک تقویم بازشدنی برای مشارکت‌کنندگان وجود دارد که می‌توانند تاریخ مورد نظر خود را به آسانی در آن انتخاب کنند.</a:t>
            </a:r>
          </a:p>
          <a:p>
            <a:pPr algn="justLow" rtl="1"/>
            <a:r>
              <a:rPr lang="fa-IR" sz="2800" dirty="0">
                <a:latin typeface="Times New Roman" panose="02020603050405020304" pitchFamily="18" charset="0"/>
                <a:cs typeface="B Zar" panose="00000400000000000000" pitchFamily="2" charset="-78"/>
              </a:rPr>
              <a:t>زمان (</a:t>
            </a:r>
            <a:r>
              <a:rPr lang="en-US" sz="2800" dirty="0">
                <a:solidFill>
                  <a:srgbClr val="7030A0"/>
                </a:solidFill>
                <a:latin typeface="Times New Roman" panose="02020603050405020304" pitchFamily="18" charset="0"/>
                <a:cs typeface="B Zar" panose="00000400000000000000" pitchFamily="2" charset="-78"/>
              </a:rPr>
              <a:t>Time</a:t>
            </a:r>
            <a:r>
              <a:rPr lang="fa-IR" sz="2800" dirty="0">
                <a:latin typeface="Times New Roman" panose="02020603050405020304" pitchFamily="18" charset="0"/>
                <a:cs typeface="B Zar" panose="00000400000000000000" pitchFamily="2" charset="-78"/>
              </a:rPr>
              <a:t>): اگر بخواهید پاسخ‌دهنده‌ها بتوانند برای هر یک از سؤالات شما زمانی را تعیین کنند، با استفاده از این گزینه‌ها آن‌ها می‌توانند به‌سادگی مقدارهای ساعت و دقیقه و «قبل از ظهر» یا «بعدازظهر» را از یک لیست بازشدنی انتخاب کنند.</a:t>
            </a:r>
          </a:p>
          <a:p>
            <a:pPr algn="justLow" rtl="1"/>
            <a:endParaRPr lang="en-US" sz="2800" dirty="0">
              <a:latin typeface="Times New Roman" panose="02020603050405020304" pitchFamily="18" charset="0"/>
              <a:cs typeface="B Zar" panose="00000400000000000000" pitchFamily="2" charset="-78"/>
            </a:endParaRPr>
          </a:p>
        </p:txBody>
      </p:sp>
      <p:pic>
        <p:nvPicPr>
          <p:cNvPr id="4" name="Picture 2" descr="https://blog.faradars.org/wp-content/uploads/2018/04/GoogleFormsFormPage-QuestionTypes.jpg">
            <a:extLst>
              <a:ext uri="{FF2B5EF4-FFF2-40B4-BE49-F238E27FC236}">
                <a16:creationId xmlns:a16="http://schemas.microsoft.com/office/drawing/2014/main" id="{69230058-EAC0-47B0-8B66-DAE882699A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478" r="8479"/>
          <a:stretch/>
        </p:blipFill>
        <p:spPr bwMode="auto">
          <a:xfrm>
            <a:off x="9509975" y="495268"/>
            <a:ext cx="2573015" cy="5546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8132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FAFC6-D392-417A-B48E-BCEB13C7D72B}"/>
              </a:ext>
            </a:extLst>
          </p:cNvPr>
          <p:cNvSpPr>
            <a:spLocks noGrp="1"/>
          </p:cNvSpPr>
          <p:nvPr>
            <p:ph type="title"/>
          </p:nvPr>
        </p:nvSpPr>
        <p:spPr/>
        <p:txBody>
          <a:bodyPr/>
          <a:lstStyle/>
          <a:p>
            <a:pPr algn="ctr" rtl="1"/>
            <a:r>
              <a:rPr lang="fa-IR" b="1" dirty="0">
                <a:cs typeface="B Titr" panose="00000700000000000000" pitchFamily="2" charset="-78"/>
              </a:rPr>
              <a:t>دکمه‌های انتهای فرم</a:t>
            </a:r>
            <a:br>
              <a:rPr lang="fa-IR" b="1" dirty="0">
                <a:cs typeface="B Titr" panose="00000700000000000000" pitchFamily="2" charset="-78"/>
              </a:rPr>
            </a:b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719018D-4443-47E2-BFC5-FFCEED4AA927}"/>
              </a:ext>
            </a:extLst>
          </p:cNvPr>
          <p:cNvSpPr>
            <a:spLocks noGrp="1"/>
          </p:cNvSpPr>
          <p:nvPr>
            <p:ph idx="1"/>
          </p:nvPr>
        </p:nvSpPr>
        <p:spPr>
          <a:xfrm>
            <a:off x="677334" y="2160589"/>
            <a:ext cx="7183556" cy="3880773"/>
          </a:xfrm>
        </p:spPr>
        <p:txBody>
          <a:bodyPr>
            <a:normAutofit/>
          </a:bodyPr>
          <a:lstStyle/>
          <a:p>
            <a:pPr algn="just" rtl="1"/>
            <a:r>
              <a:rPr lang="en-US" sz="2800" dirty="0">
                <a:latin typeface="Times New Roman" panose="02020603050405020304" pitchFamily="18" charset="0"/>
                <a:cs typeface="B Zar" panose="00000400000000000000" pitchFamily="2" charset="-78"/>
              </a:rPr>
              <a:t>Duplicate </a:t>
            </a:r>
            <a:r>
              <a:rPr lang="fa-IR" sz="2800" dirty="0">
                <a:latin typeface="Times New Roman" panose="02020603050405020304" pitchFamily="18" charset="0"/>
                <a:cs typeface="B Zar" panose="00000400000000000000" pitchFamily="2" charset="-78"/>
              </a:rPr>
              <a:t> (کپی): یک بلوک دیگر با دقیقاً همان سؤال و تنظیمات ایجاد می‌کند.</a:t>
            </a:r>
          </a:p>
          <a:p>
            <a:pPr algn="just" rtl="1"/>
            <a:r>
              <a:rPr lang="en-US" sz="2800" dirty="0">
                <a:latin typeface="Times New Roman" panose="02020603050405020304" pitchFamily="18" charset="0"/>
                <a:cs typeface="B Zar" panose="00000400000000000000" pitchFamily="2" charset="-78"/>
              </a:rPr>
              <a:t>Delete </a:t>
            </a:r>
            <a:r>
              <a:rPr lang="fa-IR" sz="2800" dirty="0">
                <a:latin typeface="Times New Roman" panose="02020603050405020304" pitchFamily="18" charset="0"/>
                <a:cs typeface="B Zar" panose="00000400000000000000" pitchFamily="2" charset="-78"/>
              </a:rPr>
              <a:t> (حذف): سؤال را از فرم حذف می‌کند.</a:t>
            </a:r>
          </a:p>
          <a:p>
            <a:pPr algn="just" rtl="1"/>
            <a:r>
              <a:rPr lang="en-US" sz="2800" dirty="0">
                <a:latin typeface="Times New Roman" panose="02020603050405020304" pitchFamily="18" charset="0"/>
                <a:cs typeface="B Zar" panose="00000400000000000000" pitchFamily="2" charset="-78"/>
              </a:rPr>
              <a:t>Required </a:t>
            </a:r>
            <a:r>
              <a:rPr lang="fa-IR" sz="2800" dirty="0">
                <a:latin typeface="Times New Roman" panose="02020603050405020304" pitchFamily="18" charset="0"/>
                <a:cs typeface="B Zar" panose="00000400000000000000" pitchFamily="2" charset="-78"/>
              </a:rPr>
              <a:t> (الزامی): با انتخاب این گزینه کاربران نمی‌توانند فرم را بدون کامل کردن این سؤال تحویل دهند.</a:t>
            </a:r>
          </a:p>
          <a:p>
            <a:pPr algn="just" rtl="1"/>
            <a:r>
              <a:rPr lang="en-US" sz="2800" dirty="0">
                <a:latin typeface="Times New Roman" panose="02020603050405020304" pitchFamily="18" charset="0"/>
                <a:cs typeface="B Zar" panose="00000400000000000000" pitchFamily="2" charset="-78"/>
              </a:rPr>
              <a:t>More </a:t>
            </a:r>
            <a:r>
              <a:rPr lang="fa-IR" sz="2800" dirty="0">
                <a:latin typeface="Times New Roman" panose="02020603050405020304" pitchFamily="18" charset="0"/>
                <a:cs typeface="B Zar" panose="00000400000000000000" pitchFamily="2" charset="-78"/>
              </a:rPr>
              <a:t> (بیشتر): با استفاده از این گزینه می‌توانید یک توضیح یا اعتبارسنجی پاسخ به سؤال اضافه کنید.</a:t>
            </a:r>
          </a:p>
          <a:p>
            <a:pPr marL="0" indent="0" algn="just" rtl="1">
              <a:buNone/>
            </a:pPr>
            <a:endParaRPr lang="en-US" sz="2800" dirty="0">
              <a:latin typeface="Times New Roman" panose="02020603050405020304" pitchFamily="18" charset="0"/>
              <a:cs typeface="B Zar" panose="00000400000000000000" pitchFamily="2" charset="-78"/>
            </a:endParaRPr>
          </a:p>
        </p:txBody>
      </p:sp>
      <p:pic>
        <p:nvPicPr>
          <p:cNvPr id="2050" name="Picture 2" descr="https://blog.faradars.org/wp-content/uploads/2018/04/GoogleFormsFormPage-BottomButtons.jpg">
            <a:extLst>
              <a:ext uri="{FF2B5EF4-FFF2-40B4-BE49-F238E27FC236}">
                <a16:creationId xmlns:a16="http://schemas.microsoft.com/office/drawing/2014/main" id="{CF3D45D1-F0BA-4FB1-9389-E9A8DA38E83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a:stretch/>
        </p:blipFill>
        <p:spPr bwMode="auto">
          <a:xfrm>
            <a:off x="8223007" y="1710660"/>
            <a:ext cx="3792320" cy="3067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22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52C1A4-52D0-4F93-ACCE-ACFE7C1790A9}"/>
              </a:ext>
            </a:extLst>
          </p:cNvPr>
          <p:cNvPicPr>
            <a:picLocks noChangeAspect="1"/>
          </p:cNvPicPr>
          <p:nvPr/>
        </p:nvPicPr>
        <p:blipFill rotWithShape="1">
          <a:blip r:embed="rId2"/>
          <a:srcRect t="4064" b="4710"/>
          <a:stretch/>
        </p:blipFill>
        <p:spPr>
          <a:xfrm>
            <a:off x="0" y="0"/>
            <a:ext cx="12192000" cy="6858000"/>
          </a:xfrm>
          <a:prstGeom prst="rect">
            <a:avLst/>
          </a:prstGeom>
        </p:spPr>
      </p:pic>
      <p:sp>
        <p:nvSpPr>
          <p:cNvPr id="4" name="TextBox 3">
            <a:extLst>
              <a:ext uri="{FF2B5EF4-FFF2-40B4-BE49-F238E27FC236}">
                <a16:creationId xmlns:a16="http://schemas.microsoft.com/office/drawing/2014/main" id="{0BEAD63C-89E8-4322-8FD8-867B5B933916}"/>
              </a:ext>
            </a:extLst>
          </p:cNvPr>
          <p:cNvSpPr txBox="1"/>
          <p:nvPr/>
        </p:nvSpPr>
        <p:spPr>
          <a:xfrm>
            <a:off x="4586748" y="1047135"/>
            <a:ext cx="2934929" cy="501446"/>
          </a:xfrm>
          <a:prstGeom prst="rect">
            <a:avLst/>
          </a:prstGeom>
          <a:noFill/>
          <a:ln>
            <a:solidFill>
              <a:srgbClr val="FF0000"/>
            </a:solidFill>
          </a:ln>
        </p:spPr>
        <p:txBody>
          <a:bodyPr wrap="square" rtlCol="0">
            <a:spAutoFit/>
          </a:bodyPr>
          <a:lstStyle/>
          <a:p>
            <a:endParaRPr lang="en-US" dirty="0"/>
          </a:p>
        </p:txBody>
      </p:sp>
      <p:sp>
        <p:nvSpPr>
          <p:cNvPr id="5" name="Oval 4">
            <a:extLst>
              <a:ext uri="{FF2B5EF4-FFF2-40B4-BE49-F238E27FC236}">
                <a16:creationId xmlns:a16="http://schemas.microsoft.com/office/drawing/2014/main" id="{6BDD4121-06DD-4CD4-BEF3-6F2409921B5D}"/>
              </a:ext>
            </a:extLst>
          </p:cNvPr>
          <p:cNvSpPr/>
          <p:nvPr/>
        </p:nvSpPr>
        <p:spPr>
          <a:xfrm>
            <a:off x="11046540" y="368710"/>
            <a:ext cx="575189" cy="678425"/>
          </a:xfrm>
          <a:prstGeom prst="ellipse">
            <a:avLst/>
          </a:prstGeom>
          <a:noFill/>
          <a:ln w="952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sp>
        <p:nvSpPr>
          <p:cNvPr id="6" name="TextBox 5">
            <a:extLst>
              <a:ext uri="{FF2B5EF4-FFF2-40B4-BE49-F238E27FC236}">
                <a16:creationId xmlns:a16="http://schemas.microsoft.com/office/drawing/2014/main" id="{CDC651B0-E244-45D5-A2DC-2E9B8CACD70B}"/>
              </a:ext>
            </a:extLst>
          </p:cNvPr>
          <p:cNvSpPr txBox="1"/>
          <p:nvPr/>
        </p:nvSpPr>
        <p:spPr>
          <a:xfrm>
            <a:off x="3996813" y="176981"/>
            <a:ext cx="5943600" cy="584775"/>
          </a:xfrm>
          <a:prstGeom prst="rect">
            <a:avLst/>
          </a:prstGeom>
          <a:solidFill>
            <a:schemeClr val="accent1">
              <a:lumMod val="20000"/>
              <a:lumOff val="80000"/>
            </a:schemeClr>
          </a:solidFill>
          <a:ln>
            <a:solidFill>
              <a:schemeClr val="accent2"/>
            </a:solidFill>
          </a:ln>
        </p:spPr>
        <p:txBody>
          <a:bodyPr wrap="square" rtlCol="0">
            <a:spAutoFit/>
          </a:bodyPr>
          <a:lstStyle/>
          <a:p>
            <a:pPr algn="ctr" rtl="1"/>
            <a:r>
              <a:rPr lang="fa-IR" sz="3200" b="1" dirty="0">
                <a:solidFill>
                  <a:srgbClr val="FF0000"/>
                </a:solidFill>
                <a:cs typeface="B Nazanin" panose="00000400000000000000" pitchFamily="2" charset="-78"/>
              </a:rPr>
              <a:t>تنظیمات مختلف در طراحی فرم ها</a:t>
            </a:r>
            <a:endParaRPr lang="en-US" sz="32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70938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AD03EB1-5CBA-45E2-87C0-BBB3FAD15510}"/>
              </a:ext>
            </a:extLst>
          </p:cNvPr>
          <p:cNvPicPr>
            <a:picLocks noChangeAspect="1"/>
          </p:cNvPicPr>
          <p:nvPr/>
        </p:nvPicPr>
        <p:blipFill rotWithShape="1">
          <a:blip r:embed="rId2"/>
          <a:srcRect t="4279" b="4494"/>
          <a:stretch/>
        </p:blipFill>
        <p:spPr>
          <a:xfrm>
            <a:off x="0" y="844654"/>
            <a:ext cx="11120284" cy="5703629"/>
          </a:xfrm>
          <a:prstGeom prst="rect">
            <a:avLst/>
          </a:prstGeom>
        </p:spPr>
      </p:pic>
      <p:sp>
        <p:nvSpPr>
          <p:cNvPr id="3" name="Title 2">
            <a:extLst>
              <a:ext uri="{FF2B5EF4-FFF2-40B4-BE49-F238E27FC236}">
                <a16:creationId xmlns:a16="http://schemas.microsoft.com/office/drawing/2014/main" id="{BFECC5DA-BFBC-4CBA-9534-EFCB127EFD59}"/>
              </a:ext>
            </a:extLst>
          </p:cNvPr>
          <p:cNvSpPr>
            <a:spLocks noGrp="1"/>
          </p:cNvSpPr>
          <p:nvPr>
            <p:ph type="title"/>
          </p:nvPr>
        </p:nvSpPr>
        <p:spPr>
          <a:xfrm>
            <a:off x="677334" y="191729"/>
            <a:ext cx="8596668" cy="652925"/>
          </a:xfrm>
        </p:spPr>
        <p:txBody>
          <a:bodyPr/>
          <a:lstStyle/>
          <a:p>
            <a:pPr algn="ctr" rtl="1"/>
            <a:r>
              <a:rPr lang="fa-IR" dirty="0">
                <a:cs typeface="B Titr" panose="00000700000000000000" pitchFamily="2" charset="-78"/>
              </a:rPr>
              <a:t>ارسال و اشتراک فرم</a:t>
            </a:r>
            <a:endParaRPr lang="en-US" dirty="0">
              <a:cs typeface="B Titr" panose="00000700000000000000" pitchFamily="2" charset="-78"/>
            </a:endParaRPr>
          </a:p>
        </p:txBody>
      </p:sp>
    </p:spTree>
    <p:extLst>
      <p:ext uri="{BB962C8B-B14F-4D97-AF65-F5344CB8AC3E}">
        <p14:creationId xmlns:p14="http://schemas.microsoft.com/office/powerpoint/2010/main" val="628132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13E146-EC6A-4D18-A732-9D4D85694156}"/>
              </a:ext>
            </a:extLst>
          </p:cNvPr>
          <p:cNvSpPr>
            <a:spLocks noGrp="1"/>
          </p:cNvSpPr>
          <p:nvPr>
            <p:ph type="title"/>
          </p:nvPr>
        </p:nvSpPr>
        <p:spPr>
          <a:xfrm>
            <a:off x="677334" y="609600"/>
            <a:ext cx="8596668" cy="688258"/>
          </a:xfrm>
        </p:spPr>
        <p:txBody>
          <a:bodyPr>
            <a:normAutofit fontScale="90000"/>
          </a:bodyPr>
          <a:lstStyle/>
          <a:p>
            <a:pPr algn="ctr" rtl="1"/>
            <a:r>
              <a:rPr lang="fa-IR" b="1" dirty="0">
                <a:cs typeface="B Titr" panose="00000700000000000000" pitchFamily="2" charset="-78"/>
              </a:rPr>
              <a:t>پاسخ‌های فرم</a:t>
            </a:r>
            <a:br>
              <a:rPr lang="fa-IR" b="1" dirty="0">
                <a:cs typeface="B Titr" panose="00000700000000000000" pitchFamily="2" charset="-78"/>
              </a:rPr>
            </a:b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4597A079-5A45-41F5-A7C0-0A87CA68F361}"/>
              </a:ext>
            </a:extLst>
          </p:cNvPr>
          <p:cNvSpPr>
            <a:spLocks noGrp="1"/>
          </p:cNvSpPr>
          <p:nvPr>
            <p:ph sz="half" idx="2"/>
          </p:nvPr>
        </p:nvSpPr>
        <p:spPr>
          <a:xfrm>
            <a:off x="427704" y="1460090"/>
            <a:ext cx="4793226" cy="4581273"/>
          </a:xfrm>
        </p:spPr>
        <p:txBody>
          <a:bodyPr>
            <a:normAutofit fontScale="92500" lnSpcReduction="10000"/>
          </a:bodyPr>
          <a:lstStyle/>
          <a:p>
            <a:pPr algn="justLow" rtl="1"/>
            <a:r>
              <a:rPr lang="fa-IR" sz="2400" dirty="0">
                <a:latin typeface="Times New Roman" panose="02020603050405020304" pitchFamily="18" charset="0"/>
                <a:cs typeface="B Zar" panose="00000400000000000000" pitchFamily="2" charset="-78"/>
              </a:rPr>
              <a:t>تاکنون چه تعداد پاسخ‌دهنده داشته‌اید.</a:t>
            </a:r>
          </a:p>
          <a:p>
            <a:pPr algn="justLow" rtl="1"/>
            <a:r>
              <a:rPr lang="fa-IR" sz="2400" dirty="0">
                <a:latin typeface="Times New Roman" panose="02020603050405020304" pitchFamily="18" charset="0"/>
                <a:cs typeface="B Zar" panose="00000400000000000000" pitchFamily="2" charset="-78"/>
              </a:rPr>
              <a:t>بر روی آیکون سبز رنگ </a:t>
            </a:r>
            <a:r>
              <a:rPr lang="en-US" sz="2400" dirty="0">
                <a:latin typeface="Times New Roman" panose="02020603050405020304" pitchFamily="18" charset="0"/>
                <a:cs typeface="B Zar" panose="00000400000000000000" pitchFamily="2" charset="-78"/>
              </a:rPr>
              <a:t>spreadsheet </a:t>
            </a:r>
            <a:r>
              <a:rPr lang="fa-IR" sz="2400" dirty="0">
                <a:latin typeface="Times New Roman" panose="02020603050405020304" pitchFamily="18" charset="0"/>
                <a:cs typeface="B Zar" panose="00000400000000000000" pitchFamily="2" charset="-78"/>
              </a:rPr>
              <a:t>کلیک کنید و از بین گزینه‌های ایجاد یک صفحه گسترده جدید یا اضافه کردن داده‌ها به یک صفحه گسترده موجود، یکی را انتخاب کنید. صفحه گسترده‌های جدید به طور خودکار در گوگل شیتز ایجاد می‌شوند.</a:t>
            </a:r>
          </a:p>
          <a:p>
            <a:pPr algn="justLow" rtl="1"/>
            <a:r>
              <a:rPr lang="fa-IR" sz="2400" dirty="0">
                <a:latin typeface="Times New Roman" panose="02020603050405020304" pitchFamily="18" charset="0"/>
                <a:cs typeface="B Zar" panose="00000400000000000000" pitchFamily="2" charset="-78"/>
              </a:rPr>
              <a:t>در کنار آیکون صفحه گسترده گزینه </a:t>
            </a:r>
            <a:r>
              <a:rPr lang="en-US" sz="2400" dirty="0">
                <a:latin typeface="Times New Roman" panose="02020603050405020304" pitchFamily="18" charset="0"/>
                <a:cs typeface="B Zar" panose="00000400000000000000" pitchFamily="2" charset="-78"/>
              </a:rPr>
              <a:t>More </a:t>
            </a:r>
            <a:r>
              <a:rPr lang="fa-IR" sz="2400" dirty="0">
                <a:latin typeface="Times New Roman" panose="02020603050405020304" pitchFamily="18" charset="0"/>
                <a:cs typeface="B Zar" panose="00000400000000000000" pitchFamily="2" charset="-78"/>
              </a:rPr>
              <a:t> (منوی سه‌نقطه) را می‌بینید که اگر بر روی آن کلیک کنید، گزینه‌هایی برای دریافت ایمیل در زمان تحویل پاسخ‌های جدید، انتخاب یک مقصد صفحه گسترده، حذف لینک فرم، و دانلود، چاپ یا حذف کردن همه پاسخ‌ها وجود دارند.</a:t>
            </a:r>
          </a:p>
          <a:p>
            <a:pPr algn="justLow" rtl="1"/>
            <a:endParaRPr lang="en-US" sz="2400" dirty="0">
              <a:latin typeface="Times New Roman" panose="02020603050405020304" pitchFamily="18" charset="0"/>
              <a:cs typeface="B Zar" panose="00000400000000000000" pitchFamily="2" charset="-78"/>
            </a:endParaRPr>
          </a:p>
        </p:txBody>
      </p:sp>
      <p:pic>
        <p:nvPicPr>
          <p:cNvPr id="4098" name="Picture 2" descr="https://blog.faradars.org/wp-content/uploads/2018/04/GoogleFormsFormPage-SpreadsheetMore.jpg">
            <a:extLst>
              <a:ext uri="{FF2B5EF4-FFF2-40B4-BE49-F238E27FC236}">
                <a16:creationId xmlns:a16="http://schemas.microsoft.com/office/drawing/2014/main" id="{FE41785D-4456-4F9C-822A-0B43565929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4849" y="2051726"/>
            <a:ext cx="6837152" cy="282999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9B63B60-6360-4775-BAE0-5F60959DABEF}"/>
              </a:ext>
            </a:extLst>
          </p:cNvPr>
          <p:cNvPicPr>
            <a:picLocks noChangeAspect="1"/>
          </p:cNvPicPr>
          <p:nvPr/>
        </p:nvPicPr>
        <p:blipFill>
          <a:blip r:embed="rId3"/>
          <a:stretch>
            <a:fillRect/>
          </a:stretch>
        </p:blipFill>
        <p:spPr>
          <a:xfrm>
            <a:off x="5157020" y="4261581"/>
            <a:ext cx="3898490" cy="2533650"/>
          </a:xfrm>
          <a:prstGeom prst="rect">
            <a:avLst/>
          </a:prstGeom>
        </p:spPr>
      </p:pic>
      <p:sp>
        <p:nvSpPr>
          <p:cNvPr id="11" name="Arrow: Bent-Up 10">
            <a:extLst>
              <a:ext uri="{FF2B5EF4-FFF2-40B4-BE49-F238E27FC236}">
                <a16:creationId xmlns:a16="http://schemas.microsoft.com/office/drawing/2014/main" id="{05C9584C-A301-4A33-BFDB-2EA4DAEC5B60}"/>
              </a:ext>
            </a:extLst>
          </p:cNvPr>
          <p:cNvSpPr/>
          <p:nvPr/>
        </p:nvSpPr>
        <p:spPr>
          <a:xfrm rot="10800000">
            <a:off x="7010401" y="2903879"/>
            <a:ext cx="840658" cy="1653520"/>
          </a:xfrm>
          <a:prstGeom prst="bentUpArrow">
            <a:avLst>
              <a:gd name="adj1" fmla="val 16228"/>
              <a:gd name="adj2" fmla="val 25000"/>
              <a:gd name="adj3" fmla="val 26754"/>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3709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5E25BC-1AB9-4C15-A72C-698192A5F6EB}"/>
              </a:ext>
            </a:extLst>
          </p:cNvPr>
          <p:cNvSpPr>
            <a:spLocks noGrp="1"/>
          </p:cNvSpPr>
          <p:nvPr>
            <p:ph idx="1"/>
          </p:nvPr>
        </p:nvSpPr>
        <p:spPr>
          <a:xfrm>
            <a:off x="250723" y="235975"/>
            <a:ext cx="5845277" cy="6046838"/>
          </a:xfrm>
        </p:spPr>
        <p:txBody>
          <a:bodyPr>
            <a:normAutofit/>
          </a:bodyPr>
          <a:lstStyle/>
          <a:p>
            <a:pPr algn="justLow" rtl="1"/>
            <a:r>
              <a:rPr lang="fa-IR" sz="2000" b="1" dirty="0">
                <a:latin typeface="Times New Roman" panose="02020603050405020304" pitchFamily="18" charset="0"/>
                <a:cs typeface="B Zar" panose="00000400000000000000" pitchFamily="2" charset="-78"/>
              </a:rPr>
              <a:t>خلاصه </a:t>
            </a:r>
            <a:r>
              <a:rPr lang="en-US" sz="2000" b="1" dirty="0">
                <a:latin typeface="Times New Roman" panose="02020603050405020304" pitchFamily="18" charset="0"/>
                <a:cs typeface="B Zar" panose="00000400000000000000" pitchFamily="2" charset="-78"/>
              </a:rPr>
              <a:t>Summary)</a:t>
            </a:r>
            <a:r>
              <a:rPr lang="fa-IR" sz="2000" b="1" dirty="0">
                <a:latin typeface="Times New Roman" panose="02020603050405020304" pitchFamily="18" charset="0"/>
                <a:cs typeface="B Zar" panose="00000400000000000000" pitchFamily="2" charset="-78"/>
              </a:rPr>
              <a:t>): </a:t>
            </a:r>
            <a:r>
              <a:rPr lang="fa-IR" sz="2000" dirty="0">
                <a:latin typeface="Times New Roman" panose="02020603050405020304" pitchFamily="18" charset="0"/>
                <a:cs typeface="B Zar" panose="00000400000000000000" pitchFamily="2" charset="-78"/>
              </a:rPr>
              <a:t>در این بخش می‌توانید خلاصه مناسبی از پاسخ‌هایی که تاکنون دریافت کرده‌اید را با کلیک بر روی </a:t>
            </a:r>
            <a:r>
              <a:rPr lang="en-US" sz="2000" dirty="0">
                <a:latin typeface="Times New Roman" panose="02020603050405020304" pitchFamily="18" charset="0"/>
                <a:cs typeface="B Zar" panose="00000400000000000000" pitchFamily="2" charset="-78"/>
              </a:rPr>
              <a:t>Summary </a:t>
            </a:r>
            <a:r>
              <a:rPr lang="fa-IR" sz="2000" dirty="0">
                <a:latin typeface="Times New Roman" panose="02020603050405020304" pitchFamily="18" charset="0"/>
                <a:cs typeface="B Zar" panose="00000400000000000000" pitchFamily="2" charset="-78"/>
              </a:rPr>
              <a:t>در صفحه پاسخ‌ها مشاهده کنید. بسته به نوع سؤالاتی که انتخاب کرده‌اید، این خلاصه می‌تواند شامل جداول و نمودارهایی از پاسخ‌ها باشد. این نمودارها کمک می‌کنند که در یک نگاه تصویری جامع از پاسخ‌ها داشته باشید.</a:t>
            </a:r>
          </a:p>
          <a:p>
            <a:pPr algn="justLow" rtl="1"/>
            <a:r>
              <a:rPr lang="fa-IR" sz="2000" b="1" dirty="0">
                <a:latin typeface="Times New Roman" panose="02020603050405020304" pitchFamily="18" charset="0"/>
                <a:cs typeface="B Zar" panose="00000400000000000000" pitchFamily="2" charset="-78"/>
              </a:rPr>
              <a:t>پاسخ‌های انفرادی </a:t>
            </a:r>
            <a:r>
              <a:rPr lang="en-US" sz="2000" b="1" dirty="0">
                <a:latin typeface="Times New Roman" panose="02020603050405020304" pitchFamily="18" charset="0"/>
                <a:cs typeface="B Zar" panose="00000400000000000000" pitchFamily="2" charset="-78"/>
              </a:rPr>
              <a:t>Individual)</a:t>
            </a:r>
            <a:r>
              <a:rPr lang="fa-IR" sz="2000" b="1" dirty="0">
                <a:latin typeface="Times New Roman" panose="02020603050405020304" pitchFamily="18" charset="0"/>
                <a:cs typeface="B Zar" panose="00000400000000000000" pitchFamily="2" charset="-78"/>
              </a:rPr>
              <a:t>) : </a:t>
            </a:r>
            <a:r>
              <a:rPr lang="fa-IR" sz="2000" dirty="0">
                <a:latin typeface="Times New Roman" panose="02020603050405020304" pitchFamily="18" charset="0"/>
                <a:cs typeface="B Zar" panose="00000400000000000000" pitchFamily="2" charset="-78"/>
              </a:rPr>
              <a:t>اگر ببینید به جای خلاصه‌ای از همه پاسخ‌ها، ببینید که هر یک از پاسخ‌دهنده‌ها چگونه پاسخ داده است، می‌توانید از این گزینه استفاده کنید. در این بخش می‌توانید ببینید که هر فرم چگونه تکمیل شده است و با دکمه‌های جهتی در بخش بالا می‌توانید بین پاسخ‌ها حرکت کنید. اگر بخواهید هر یک از پاسخ‌ها را حذف کنید، دکمه‌هایی در کنار کلیدهای جهتی در بالا به این منظور طراحی شده‌اند.</a:t>
            </a:r>
          </a:p>
          <a:p>
            <a:pPr algn="justLow" rtl="1"/>
            <a:r>
              <a:rPr lang="fa-IR" sz="2000" b="1" dirty="0">
                <a:latin typeface="Times New Roman" panose="02020603050405020304" pitchFamily="18" charset="0"/>
                <a:cs typeface="B Zar" panose="00000400000000000000" pitchFamily="2" charset="-78"/>
              </a:rPr>
              <a:t>توقف پاسخ‌ها </a:t>
            </a:r>
            <a:r>
              <a:rPr lang="fa-IR" sz="2000" dirty="0">
                <a:latin typeface="Times New Roman" panose="02020603050405020304" pitchFamily="18" charset="0"/>
                <a:cs typeface="B Zar" panose="00000400000000000000" pitchFamily="2" charset="-78"/>
              </a:rPr>
              <a:t>: وقتی بخواهید پاسخ‌دهنده‌ها دیگر به فرم شما پاسخ ندهند، کافی است دکمه لغزشی </a:t>
            </a:r>
            <a:r>
              <a:rPr lang="en-US" sz="2000" dirty="0">
                <a:latin typeface="Times New Roman" panose="02020603050405020304" pitchFamily="18" charset="0"/>
                <a:cs typeface="B Zar" panose="00000400000000000000" pitchFamily="2" charset="-78"/>
              </a:rPr>
              <a:t>Accepting Responses </a:t>
            </a:r>
            <a:r>
              <a:rPr lang="fa-IR" sz="2000" dirty="0">
                <a:latin typeface="Times New Roman" panose="02020603050405020304" pitchFamily="18" charset="0"/>
                <a:cs typeface="B Zar" panose="00000400000000000000" pitchFamily="2" charset="-78"/>
              </a:rPr>
              <a:t>را بزنید و این امکان را غیرفعال کنید. این دکمه در بخش بالای صفحه پاسخ‌ها قرار دارد. همچنین می‌توانید یک پیام خاص در این بخش تعیین کنید تا افرادی که از لینک فرم بازدید می‌کنند، ببینند.</a:t>
            </a:r>
          </a:p>
          <a:p>
            <a:pPr algn="justLow" rtl="1"/>
            <a:endParaRPr lang="fa-IR" sz="2000" dirty="0">
              <a:latin typeface="Times New Roman" panose="02020603050405020304" pitchFamily="18" charset="0"/>
              <a:cs typeface="B Zar" panose="00000400000000000000" pitchFamily="2" charset="-78"/>
            </a:endParaRPr>
          </a:p>
          <a:p>
            <a:pPr algn="justLow" rtl="1"/>
            <a:endParaRPr lang="fa-IR" sz="2000" dirty="0">
              <a:latin typeface="Times New Roman" panose="02020603050405020304" pitchFamily="18" charset="0"/>
              <a:cs typeface="B Zar" panose="00000400000000000000" pitchFamily="2" charset="-78"/>
            </a:endParaRPr>
          </a:p>
          <a:p>
            <a:pPr algn="justLow" rtl="1"/>
            <a:endParaRPr lang="en-US" sz="2000" dirty="0">
              <a:latin typeface="Times New Roman" panose="02020603050405020304" pitchFamily="18" charset="0"/>
              <a:cs typeface="B Zar" panose="00000400000000000000" pitchFamily="2" charset="-78"/>
            </a:endParaRPr>
          </a:p>
        </p:txBody>
      </p:sp>
      <p:pic>
        <p:nvPicPr>
          <p:cNvPr id="5122" name="Picture 2" descr="https://blog.faradars.org/wp-content/uploads/2018/04/GoogleFormsFormPage-Responses.jpg">
            <a:extLst>
              <a:ext uri="{FF2B5EF4-FFF2-40B4-BE49-F238E27FC236}">
                <a16:creationId xmlns:a16="http://schemas.microsoft.com/office/drawing/2014/main" id="{6466CB1C-4576-40D3-8A1E-E18DE9B294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41684"/>
            <a:ext cx="6096000" cy="5088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186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74840" y="2160588"/>
            <a:ext cx="7698658" cy="3207825"/>
          </a:xfrm>
        </p:spPr>
        <p:txBody>
          <a:bodyPr>
            <a:normAutofit fontScale="77500" lnSpcReduction="20000"/>
          </a:bodyPr>
          <a:lstStyle/>
          <a:p>
            <a:pPr marL="0" indent="0" algn="ctr" rtl="1">
              <a:buNone/>
            </a:pPr>
            <a:r>
              <a:rPr lang="fa-IR" sz="6000" b="1" dirty="0">
                <a:ln w="22225">
                  <a:solidFill>
                    <a:schemeClr val="accent2"/>
                  </a:solidFill>
                  <a:prstDash val="solid"/>
                </a:ln>
                <a:solidFill>
                  <a:schemeClr val="accent2">
                    <a:lumMod val="40000"/>
                    <a:lumOff val="60000"/>
                  </a:schemeClr>
                </a:solidFill>
                <a:cs typeface="B Nazanin" panose="00000400000000000000" pitchFamily="2" charset="-78"/>
              </a:rPr>
              <a:t>تمرین عملی:</a:t>
            </a:r>
          </a:p>
          <a:p>
            <a:pPr marL="0" indent="0" algn="ctr" rtl="1">
              <a:buNone/>
            </a:pPr>
            <a:r>
              <a:rPr lang="fa-IR" sz="6000" b="1" dirty="0">
                <a:ln w="22225">
                  <a:solidFill>
                    <a:schemeClr val="accent2"/>
                  </a:solidFill>
                  <a:prstDash val="solid"/>
                </a:ln>
                <a:solidFill>
                  <a:schemeClr val="accent2">
                    <a:lumMod val="40000"/>
                    <a:lumOff val="60000"/>
                  </a:schemeClr>
                </a:solidFill>
                <a:cs typeface="B Nazanin" panose="00000400000000000000" pitchFamily="2" charset="-78"/>
              </a:rPr>
              <a:t>متن یک پرسشنامه در کارگاه ارائه می‌شود و در  گوگل فرم و  پرس‌لاین طراحی آن انجام می‌گیرد.</a:t>
            </a:r>
          </a:p>
        </p:txBody>
      </p:sp>
    </p:spTree>
    <p:extLst>
      <p:ext uri="{BB962C8B-B14F-4D97-AF65-F5344CB8AC3E}">
        <p14:creationId xmlns:p14="http://schemas.microsoft.com/office/powerpoint/2010/main" val="2474808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Titr" panose="00000700000000000000" pitchFamily="2" charset="-78"/>
              </a:rPr>
              <a:t>طراحی پرسشنامه‌ الکترونیکی</a:t>
            </a:r>
            <a:endParaRPr lang="en-US" dirty="0">
              <a:cs typeface="B Titr" panose="00000700000000000000" pitchFamily="2" charset="-78"/>
            </a:endParaRPr>
          </a:p>
        </p:txBody>
      </p:sp>
      <p:sp>
        <p:nvSpPr>
          <p:cNvPr id="3" name="Content Placeholder 2"/>
          <p:cNvSpPr>
            <a:spLocks noGrp="1"/>
          </p:cNvSpPr>
          <p:nvPr>
            <p:ph idx="1"/>
          </p:nvPr>
        </p:nvSpPr>
        <p:spPr>
          <a:xfrm>
            <a:off x="677333" y="2115403"/>
            <a:ext cx="8879621" cy="3925959"/>
          </a:xfrm>
        </p:spPr>
        <p:txBody>
          <a:bodyPr>
            <a:normAutofit/>
          </a:bodyPr>
          <a:lstStyle/>
          <a:p>
            <a:pPr algn="justLow" rtl="1"/>
            <a:r>
              <a:rPr lang="fa-IR" sz="3200" dirty="0">
                <a:cs typeface="B Zar" panose="00000400000000000000" pitchFamily="2" charset="-78"/>
              </a:rPr>
              <a:t>طراحی پرسشنامه‌های آنلاین در </a:t>
            </a:r>
            <a:r>
              <a:rPr lang="fa-IR" sz="3200" dirty="0">
                <a:solidFill>
                  <a:srgbClr val="FF0000"/>
                </a:solidFill>
                <a:cs typeface="B Zar" panose="00000400000000000000" pitchFamily="2" charset="-78"/>
              </a:rPr>
              <a:t>سرعت</a:t>
            </a:r>
            <a:r>
              <a:rPr lang="fa-IR" sz="3200" dirty="0">
                <a:cs typeface="B Zar" panose="00000400000000000000" pitchFamily="2" charset="-78"/>
              </a:rPr>
              <a:t> و</a:t>
            </a:r>
            <a:r>
              <a:rPr lang="fa-IR" sz="3200" dirty="0">
                <a:solidFill>
                  <a:srgbClr val="FF0000"/>
                </a:solidFill>
                <a:cs typeface="B Zar" panose="00000400000000000000" pitchFamily="2" charset="-78"/>
              </a:rPr>
              <a:t> سهولت </a:t>
            </a:r>
            <a:r>
              <a:rPr lang="fa-IR" sz="3200" dirty="0">
                <a:cs typeface="B Zar" panose="00000400000000000000" pitchFamily="2" charset="-78"/>
              </a:rPr>
              <a:t>جمع‌آوری داده‌ها بسیار موثر است.</a:t>
            </a:r>
          </a:p>
          <a:p>
            <a:pPr algn="justLow" rtl="1"/>
            <a:r>
              <a:rPr lang="fa-IR" sz="3200" dirty="0">
                <a:solidFill>
                  <a:srgbClr val="7030A0"/>
                </a:solidFill>
                <a:cs typeface="B Zar" panose="00000400000000000000" pitchFamily="2" charset="-78"/>
              </a:rPr>
              <a:t>دستیابی به راه‌های ارتباطی جامعه هدف </a:t>
            </a:r>
            <a:r>
              <a:rPr lang="fa-IR" sz="3200" dirty="0">
                <a:cs typeface="B Zar" panose="00000400000000000000" pitchFamily="2" charset="-78"/>
              </a:rPr>
              <a:t>( ایمیل، شبکه‌های مجازی، پیامک و...) از مهمترین مسائل در  جمع آوری داده‌ها با پرسشنامه‌های آنلاین است.</a:t>
            </a:r>
          </a:p>
          <a:p>
            <a:pPr algn="justLow" rtl="1"/>
            <a:r>
              <a:rPr lang="fa-IR" sz="3200" dirty="0">
                <a:cs typeface="B Zar" panose="00000400000000000000" pitchFamily="2" charset="-78"/>
              </a:rPr>
              <a:t>پژوهشگر در استفاده از پرسشنامه‌های آنلاین  نیز با </a:t>
            </a:r>
            <a:r>
              <a:rPr lang="fa-IR" sz="3200" dirty="0">
                <a:solidFill>
                  <a:srgbClr val="0070C0"/>
                </a:solidFill>
                <a:cs typeface="B Zar" panose="00000400000000000000" pitchFamily="2" charset="-78"/>
              </a:rPr>
              <a:t>چالش‌های</a:t>
            </a:r>
            <a:r>
              <a:rPr lang="fa-IR" sz="3200" dirty="0">
                <a:cs typeface="B Zar" panose="00000400000000000000" pitchFamily="2" charset="-78"/>
              </a:rPr>
              <a:t> متنوعی مواجه می‌شود.</a:t>
            </a:r>
            <a:endParaRPr lang="en-US" sz="3200" dirty="0">
              <a:cs typeface="B Zar" panose="00000400000000000000" pitchFamily="2" charset="-78"/>
            </a:endParaRPr>
          </a:p>
        </p:txBody>
      </p:sp>
    </p:spTree>
    <p:extLst>
      <p:ext uri="{BB962C8B-B14F-4D97-AF65-F5344CB8AC3E}">
        <p14:creationId xmlns:p14="http://schemas.microsoft.com/office/powerpoint/2010/main" val="3760005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معرفی برخی از سایت‌های طراحی پرسشنامه</a:t>
            </a:r>
            <a:endParaRPr lang="en-US" dirty="0"/>
          </a:p>
        </p:txBody>
      </p:sp>
      <p:sp>
        <p:nvSpPr>
          <p:cNvPr id="3" name="Text Placeholder 2"/>
          <p:cNvSpPr>
            <a:spLocks noGrp="1"/>
          </p:cNvSpPr>
          <p:nvPr>
            <p:ph type="body" idx="1"/>
          </p:nvPr>
        </p:nvSpPr>
        <p:spPr/>
        <p:txBody>
          <a:bodyPr/>
          <a:lstStyle/>
          <a:p>
            <a:pPr algn="ctr" rtl="1"/>
            <a:r>
              <a:rPr lang="fa-IR" dirty="0">
                <a:cs typeface="B Titr" panose="00000700000000000000" pitchFamily="2" charset="-78"/>
              </a:rPr>
              <a:t>پلتفرم های فارسی</a:t>
            </a:r>
            <a:endParaRPr lang="en-US" dirty="0">
              <a:cs typeface="B Titr" panose="00000700000000000000" pitchFamily="2" charset="-78"/>
            </a:endParaRPr>
          </a:p>
        </p:txBody>
      </p:sp>
      <p:sp>
        <p:nvSpPr>
          <p:cNvPr id="4" name="Content Placeholder 3"/>
          <p:cNvSpPr>
            <a:spLocks noGrp="1"/>
          </p:cNvSpPr>
          <p:nvPr>
            <p:ph sz="half" idx="2"/>
          </p:nvPr>
        </p:nvSpPr>
        <p:spPr/>
        <p:txBody>
          <a:bodyPr/>
          <a:lstStyle/>
          <a:p>
            <a:r>
              <a:rPr lang="en-US" dirty="0">
                <a:hlinkClick r:id="rId2"/>
              </a:rPr>
              <a:t>Porsline</a:t>
            </a:r>
            <a:endParaRPr lang="en-US" dirty="0"/>
          </a:p>
          <a:p>
            <a:r>
              <a:rPr lang="en-US" dirty="0">
                <a:hlinkClick r:id="rId3"/>
              </a:rPr>
              <a:t>Porsall</a:t>
            </a:r>
            <a:endParaRPr lang="en-US" dirty="0"/>
          </a:p>
          <a:p>
            <a:r>
              <a:rPr lang="en-US" dirty="0">
                <a:hlinkClick r:id="rId4"/>
              </a:rPr>
              <a:t>Avalform</a:t>
            </a:r>
            <a:endParaRPr lang="en-US" dirty="0"/>
          </a:p>
          <a:p>
            <a:r>
              <a:rPr lang="en-US" dirty="0">
                <a:hlinkClick r:id="rId5"/>
              </a:rPr>
              <a:t>Formafzar</a:t>
            </a:r>
            <a:endParaRPr lang="en-US" dirty="0"/>
          </a:p>
          <a:p>
            <a:r>
              <a:rPr lang="en-US" dirty="0"/>
              <a:t>…</a:t>
            </a:r>
          </a:p>
          <a:p>
            <a:endParaRPr lang="en-US" dirty="0"/>
          </a:p>
          <a:p>
            <a:endParaRPr lang="en-US" dirty="0"/>
          </a:p>
        </p:txBody>
      </p:sp>
      <p:sp>
        <p:nvSpPr>
          <p:cNvPr id="5" name="Text Placeholder 4"/>
          <p:cNvSpPr>
            <a:spLocks noGrp="1"/>
          </p:cNvSpPr>
          <p:nvPr>
            <p:ph type="body" sz="quarter" idx="3"/>
          </p:nvPr>
        </p:nvSpPr>
        <p:spPr/>
        <p:txBody>
          <a:bodyPr/>
          <a:lstStyle/>
          <a:p>
            <a:pPr algn="ctr" rtl="1"/>
            <a:r>
              <a:rPr lang="fa-IR" dirty="0">
                <a:cs typeface="B Titr" panose="00000700000000000000" pitchFamily="2" charset="-78"/>
              </a:rPr>
              <a:t>پلتفرم های غیر فارسی</a:t>
            </a:r>
            <a:endParaRPr lang="en-US" dirty="0">
              <a:cs typeface="B Titr" panose="00000700000000000000" pitchFamily="2" charset="-78"/>
            </a:endParaRPr>
          </a:p>
        </p:txBody>
      </p:sp>
      <p:sp>
        <p:nvSpPr>
          <p:cNvPr id="6" name="Content Placeholder 5"/>
          <p:cNvSpPr>
            <a:spLocks noGrp="1"/>
          </p:cNvSpPr>
          <p:nvPr>
            <p:ph sz="quarter" idx="4"/>
          </p:nvPr>
        </p:nvSpPr>
        <p:spPr/>
        <p:txBody>
          <a:bodyPr/>
          <a:lstStyle/>
          <a:p>
            <a:r>
              <a:rPr lang="en-US" dirty="0">
                <a:hlinkClick r:id="rId6"/>
              </a:rPr>
              <a:t>Google form</a:t>
            </a:r>
            <a:endParaRPr lang="en-US" dirty="0"/>
          </a:p>
          <a:p>
            <a:r>
              <a:rPr lang="en-US" dirty="0">
                <a:hlinkClick r:id="rId7"/>
              </a:rPr>
              <a:t>Paper form</a:t>
            </a:r>
            <a:endParaRPr lang="en-US" dirty="0"/>
          </a:p>
          <a:p>
            <a:r>
              <a:rPr lang="en-US" dirty="0">
                <a:hlinkClick r:id="rId8"/>
              </a:rPr>
              <a:t>Forms.app</a:t>
            </a:r>
            <a:endParaRPr lang="en-US" dirty="0"/>
          </a:p>
          <a:p>
            <a:r>
              <a:rPr lang="en-US" dirty="0">
                <a:hlinkClick r:id="rId9"/>
              </a:rPr>
              <a:t>try.typeform</a:t>
            </a:r>
            <a:endParaRPr lang="en-US" dirty="0"/>
          </a:p>
          <a:p>
            <a:r>
              <a:rPr lang="en-US" dirty="0"/>
              <a:t>…</a:t>
            </a:r>
          </a:p>
        </p:txBody>
      </p:sp>
    </p:spTree>
    <p:extLst>
      <p:ext uri="{BB962C8B-B14F-4D97-AF65-F5344CB8AC3E}">
        <p14:creationId xmlns:p14="http://schemas.microsoft.com/office/powerpoint/2010/main" val="3328005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Titr" panose="00000700000000000000" pitchFamily="2" charset="-78"/>
              </a:rPr>
              <a:t>خدمات سایت های طراحی پرسشنامه‌های آنلاین</a:t>
            </a:r>
            <a:endParaRPr lang="en-US" dirty="0">
              <a:cs typeface="B Titr" panose="00000700000000000000" pitchFamily="2" charset="-78"/>
            </a:endParaRPr>
          </a:p>
        </p:txBody>
      </p:sp>
      <p:sp>
        <p:nvSpPr>
          <p:cNvPr id="3" name="Content Placeholder 2"/>
          <p:cNvSpPr>
            <a:spLocks noGrp="1"/>
          </p:cNvSpPr>
          <p:nvPr>
            <p:ph idx="1"/>
          </p:nvPr>
        </p:nvSpPr>
        <p:spPr/>
        <p:txBody>
          <a:bodyPr>
            <a:normAutofit lnSpcReduction="10000"/>
          </a:bodyPr>
          <a:lstStyle/>
          <a:p>
            <a:pPr algn="r" rtl="1"/>
            <a:r>
              <a:rPr lang="fa-IR" sz="2800" dirty="0">
                <a:cs typeface="B Zar" panose="00000400000000000000" pitchFamily="2" charset="-78"/>
              </a:rPr>
              <a:t>طراحی انواع فرم‌ها و آزمون‌ها</a:t>
            </a:r>
          </a:p>
          <a:p>
            <a:pPr algn="r" rtl="1"/>
            <a:r>
              <a:rPr lang="fa-IR" sz="2800" dirty="0">
                <a:cs typeface="B Zar" panose="00000400000000000000" pitchFamily="2" charset="-78"/>
              </a:rPr>
              <a:t>پشتیبانی از انواع سوالات (سوالات متنی، عددی، آپلود فایل، چندگزینه، سوالات شرطی ، امتیازدهی و طیفی)</a:t>
            </a:r>
          </a:p>
          <a:p>
            <a:pPr algn="r" rtl="1"/>
            <a:r>
              <a:rPr lang="fa-IR" sz="2800" dirty="0">
                <a:cs typeface="B Zar" panose="00000400000000000000" pitchFamily="2" charset="-78"/>
              </a:rPr>
              <a:t>انتشار لینک پرسشنامه به طرق مختلف ( ایمیل، شبکه‌های اجتماعی و ...)</a:t>
            </a:r>
          </a:p>
          <a:p>
            <a:pPr algn="r" rtl="1"/>
            <a:r>
              <a:rPr lang="fa-IR" sz="2800" dirty="0">
                <a:cs typeface="B Zar" panose="00000400000000000000" pitchFamily="2" charset="-78"/>
              </a:rPr>
              <a:t>فعال سازی همزمان تعداد نامحدودی پرسشنامه</a:t>
            </a:r>
          </a:p>
          <a:p>
            <a:pPr algn="r" rtl="1"/>
            <a:r>
              <a:rPr lang="fa-IR" sz="2800" dirty="0">
                <a:cs typeface="B Zar" panose="00000400000000000000" pitchFamily="2" charset="-78"/>
              </a:rPr>
              <a:t>تعریف پرسشگر با  اعمال محدودیت های زمانی و مکانی ، احراز هویت قبل از ورود به پرسشنامه ( جامعه هدف شما تنها با ورود ایمیل، کدملی، شماره دانشجویی یا هر کد دیگری وارد  پرسشنامه می‌شوند. )</a:t>
            </a:r>
          </a:p>
          <a:p>
            <a:pPr algn="r" rtl="1"/>
            <a:endParaRPr lang="en-US" sz="2800" dirty="0">
              <a:cs typeface="B Zar" panose="00000400000000000000" pitchFamily="2" charset="-78"/>
            </a:endParaRPr>
          </a:p>
        </p:txBody>
      </p:sp>
    </p:spTree>
    <p:extLst>
      <p:ext uri="{BB962C8B-B14F-4D97-AF65-F5344CB8AC3E}">
        <p14:creationId xmlns:p14="http://schemas.microsoft.com/office/powerpoint/2010/main" val="1302431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خدمات سایت های طراحی پرسشنامه‌های آنلاین</a:t>
            </a:r>
            <a:endParaRPr lang="en-US" dirty="0"/>
          </a:p>
        </p:txBody>
      </p:sp>
      <p:sp>
        <p:nvSpPr>
          <p:cNvPr id="3" name="Content Placeholder 2"/>
          <p:cNvSpPr>
            <a:spLocks noGrp="1"/>
          </p:cNvSpPr>
          <p:nvPr>
            <p:ph idx="1"/>
          </p:nvPr>
        </p:nvSpPr>
        <p:spPr/>
        <p:txBody>
          <a:bodyPr>
            <a:normAutofit fontScale="92500" lnSpcReduction="20000"/>
          </a:bodyPr>
          <a:lstStyle/>
          <a:p>
            <a:pPr algn="r" rtl="1"/>
            <a:r>
              <a:rPr lang="fa-IR" sz="2800" dirty="0">
                <a:cs typeface="B Zar" panose="00000400000000000000" pitchFamily="2" charset="-78"/>
              </a:rPr>
              <a:t>استفاده از قالب‌های پیش‌فرض و نمونه پرسشنامه‌های آماده</a:t>
            </a:r>
          </a:p>
          <a:p>
            <a:pPr algn="r" rtl="1"/>
            <a:r>
              <a:rPr lang="fa-IR" sz="2800" dirty="0">
                <a:cs typeface="B Zar" panose="00000400000000000000" pitchFamily="2" charset="-78"/>
              </a:rPr>
              <a:t>هوشمندسازی نمایش سوال‌ها با تعریف شرط</a:t>
            </a:r>
          </a:p>
          <a:p>
            <a:pPr algn="r" rtl="1"/>
            <a:r>
              <a:rPr lang="fa-IR" sz="2800" dirty="0">
                <a:cs typeface="B Zar" panose="00000400000000000000" pitchFamily="2" charset="-78"/>
              </a:rPr>
              <a:t>سفارشی‌سازی صفحه عنوان، صفحه تشکر از پاسخ‌دهندگان  و نیز دکمه‌های تعاملی</a:t>
            </a:r>
          </a:p>
          <a:p>
            <a:pPr algn="r" rtl="1"/>
            <a:r>
              <a:rPr lang="fa-IR" sz="2800" dirty="0">
                <a:cs typeface="B Zar" panose="00000400000000000000" pitchFamily="2" charset="-78"/>
              </a:rPr>
              <a:t>فرم‌های سازگار با انواع موبایل و تبلت و حتی امکان کنترل پرسشنامه از طریق اپلیکیشن‌های موبایلی</a:t>
            </a:r>
          </a:p>
          <a:p>
            <a:pPr algn="r" rtl="1"/>
            <a:r>
              <a:rPr lang="fa-IR" sz="2800" dirty="0">
                <a:cs typeface="B Zar" panose="00000400000000000000" pitchFamily="2" charset="-78"/>
              </a:rPr>
              <a:t>دریافت خروجی داده‌ها در قالب فایل‌های مختلف (</a:t>
            </a:r>
            <a:r>
              <a:rPr lang="en-US" sz="2800" dirty="0">
                <a:cs typeface="B Zar" panose="00000400000000000000" pitchFamily="2" charset="-78"/>
              </a:rPr>
              <a:t>excel</a:t>
            </a:r>
            <a:r>
              <a:rPr lang="fa-IR" sz="2800" dirty="0">
                <a:cs typeface="B Zar" panose="00000400000000000000" pitchFamily="2" charset="-78"/>
              </a:rPr>
              <a:t>، </a:t>
            </a:r>
            <a:r>
              <a:rPr lang="en-US" sz="2800" dirty="0" err="1">
                <a:cs typeface="B Zar" panose="00000400000000000000" pitchFamily="2" charset="-78"/>
              </a:rPr>
              <a:t>spss</a:t>
            </a:r>
            <a:r>
              <a:rPr lang="fa-IR" sz="2800" dirty="0">
                <a:cs typeface="B Zar" panose="00000400000000000000" pitchFamily="2" charset="-78"/>
              </a:rPr>
              <a:t>  و ...)</a:t>
            </a:r>
          </a:p>
          <a:p>
            <a:pPr algn="r" rtl="1"/>
            <a:r>
              <a:rPr lang="fa-IR" sz="2800" dirty="0">
                <a:cs typeface="B Zar" panose="00000400000000000000" pitchFamily="2" charset="-78"/>
              </a:rPr>
              <a:t>تجزیه و تحلیل داده ها در قالب آمار توصیفی</a:t>
            </a:r>
          </a:p>
          <a:p>
            <a:pPr algn="r" rtl="1"/>
            <a:r>
              <a:rPr lang="fa-IR" sz="2800" dirty="0">
                <a:cs typeface="B Zar" panose="00000400000000000000" pitchFamily="2" charset="-78"/>
              </a:rPr>
              <a:t>برخی از سایت‌ها مشاوران آماری دارند و با دریافت هزینه تجزیه و تحلیل‌های آماری نیز انجام می‌دهند.</a:t>
            </a:r>
          </a:p>
          <a:p>
            <a:pPr algn="r" rtl="1"/>
            <a:endParaRPr lang="fa-IR" sz="2800" dirty="0">
              <a:cs typeface="B Zar" panose="00000400000000000000" pitchFamily="2" charset="-78"/>
            </a:endParaRPr>
          </a:p>
          <a:p>
            <a:endParaRPr lang="en-US" sz="2800" dirty="0">
              <a:cs typeface="B Zar" panose="00000400000000000000" pitchFamily="2" charset="-78"/>
            </a:endParaRPr>
          </a:p>
        </p:txBody>
      </p:sp>
    </p:spTree>
    <p:extLst>
      <p:ext uri="{BB962C8B-B14F-4D97-AF65-F5344CB8AC3E}">
        <p14:creationId xmlns:p14="http://schemas.microsoft.com/office/powerpoint/2010/main" val="4087431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6413" y="1310185"/>
            <a:ext cx="8332839" cy="2554545"/>
          </a:xfrm>
          <a:prstGeom prst="rect">
            <a:avLst/>
          </a:prstGeom>
          <a:noFill/>
        </p:spPr>
        <p:txBody>
          <a:bodyPr wrap="square" rtlCol="0">
            <a:spAutoFit/>
          </a:bodyPr>
          <a:lstStyle/>
          <a:p>
            <a:pPr algn="ctr" rtl="1"/>
            <a:r>
              <a:rPr lang="fa-IR" sz="8000" b="1" dirty="0">
                <a:ln w="22225">
                  <a:solidFill>
                    <a:schemeClr val="accent2"/>
                  </a:solidFill>
                  <a:prstDash val="solid"/>
                </a:ln>
                <a:solidFill>
                  <a:schemeClr val="accent2">
                    <a:lumMod val="40000"/>
                    <a:lumOff val="60000"/>
                  </a:schemeClr>
                </a:solidFill>
                <a:cs typeface="B Nazanin" panose="00000400000000000000" pitchFamily="2" charset="-78"/>
              </a:rPr>
              <a:t>طراحی پرسشنامه در گوگل فرم</a:t>
            </a:r>
            <a:endParaRPr lang="en-US" sz="8000" b="1" dirty="0">
              <a:ln w="22225">
                <a:solidFill>
                  <a:schemeClr val="accent2"/>
                </a:solidFill>
                <a:prstDash val="solid"/>
              </a:ln>
              <a:solidFill>
                <a:schemeClr val="accent2">
                  <a:lumMod val="40000"/>
                  <a:lumOff val="60000"/>
                </a:schemeClr>
              </a:solidFill>
              <a:cs typeface="B Nazanin" panose="00000400000000000000" pitchFamily="2" charset="-78"/>
            </a:endParaRPr>
          </a:p>
        </p:txBody>
      </p:sp>
    </p:spTree>
    <p:extLst>
      <p:ext uri="{BB962C8B-B14F-4D97-AF65-F5344CB8AC3E}">
        <p14:creationId xmlns:p14="http://schemas.microsoft.com/office/powerpoint/2010/main" val="39178282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58B8D4-4C75-44CA-9E5A-491F28D9D097}"/>
              </a:ext>
            </a:extLst>
          </p:cNvPr>
          <p:cNvPicPr>
            <a:picLocks noChangeAspect="1"/>
          </p:cNvPicPr>
          <p:nvPr/>
        </p:nvPicPr>
        <p:blipFill rotWithShape="1">
          <a:blip r:embed="rId2"/>
          <a:srcRect t="4517" b="5999"/>
          <a:stretch/>
        </p:blipFill>
        <p:spPr>
          <a:xfrm>
            <a:off x="1651818" y="-1"/>
            <a:ext cx="10540181" cy="6504040"/>
          </a:xfrm>
          <a:prstGeom prst="rect">
            <a:avLst/>
          </a:prstGeom>
        </p:spPr>
      </p:pic>
      <p:sp>
        <p:nvSpPr>
          <p:cNvPr id="4" name="TextBox 3">
            <a:extLst>
              <a:ext uri="{FF2B5EF4-FFF2-40B4-BE49-F238E27FC236}">
                <a16:creationId xmlns:a16="http://schemas.microsoft.com/office/drawing/2014/main" id="{56D1AA7D-FEE8-4656-98C8-CB99B9C5A45D}"/>
              </a:ext>
            </a:extLst>
          </p:cNvPr>
          <p:cNvSpPr txBox="1"/>
          <p:nvPr/>
        </p:nvSpPr>
        <p:spPr>
          <a:xfrm>
            <a:off x="3141407" y="1039761"/>
            <a:ext cx="1297858" cy="369332"/>
          </a:xfrm>
          <a:prstGeom prst="rect">
            <a:avLst/>
          </a:prstGeom>
          <a:noFill/>
          <a:ln>
            <a:solidFill>
              <a:srgbClr val="FF0000"/>
            </a:solidFill>
          </a:ln>
        </p:spPr>
        <p:txBody>
          <a:bodyPr wrap="square" rtlCol="0">
            <a:spAutoFit/>
          </a:bodyPr>
          <a:lstStyle/>
          <a:p>
            <a:endParaRPr lang="en-US" dirty="0">
              <a:ln>
                <a:solidFill>
                  <a:srgbClr val="C00000"/>
                </a:solidFill>
              </a:ln>
            </a:endParaRPr>
          </a:p>
        </p:txBody>
      </p:sp>
      <p:sp>
        <p:nvSpPr>
          <p:cNvPr id="6" name="TextBox 5">
            <a:extLst>
              <a:ext uri="{FF2B5EF4-FFF2-40B4-BE49-F238E27FC236}">
                <a16:creationId xmlns:a16="http://schemas.microsoft.com/office/drawing/2014/main" id="{ACA35E0F-10BC-4940-9E14-9C5570F8AE28}"/>
              </a:ext>
            </a:extLst>
          </p:cNvPr>
          <p:cNvSpPr txBox="1"/>
          <p:nvPr/>
        </p:nvSpPr>
        <p:spPr>
          <a:xfrm>
            <a:off x="3141407" y="3429000"/>
            <a:ext cx="1297858" cy="369332"/>
          </a:xfrm>
          <a:prstGeom prst="rect">
            <a:avLst/>
          </a:prstGeom>
          <a:noFill/>
          <a:ln>
            <a:solidFill>
              <a:srgbClr val="FF0000"/>
            </a:solidFill>
          </a:ln>
        </p:spPr>
        <p:txBody>
          <a:bodyPr wrap="square" rtlCol="0">
            <a:spAutoFit/>
          </a:bodyPr>
          <a:lstStyle/>
          <a:p>
            <a:endParaRPr lang="en-US" dirty="0">
              <a:ln>
                <a:solidFill>
                  <a:srgbClr val="C00000"/>
                </a:solidFill>
              </a:ln>
            </a:endParaRPr>
          </a:p>
        </p:txBody>
      </p:sp>
      <p:sp>
        <p:nvSpPr>
          <p:cNvPr id="7" name="Arrow: Right 6">
            <a:extLst>
              <a:ext uri="{FF2B5EF4-FFF2-40B4-BE49-F238E27FC236}">
                <a16:creationId xmlns:a16="http://schemas.microsoft.com/office/drawing/2014/main" id="{97384378-2530-4CB1-99F9-DB2AD8553D9E}"/>
              </a:ext>
            </a:extLst>
          </p:cNvPr>
          <p:cNvSpPr/>
          <p:nvPr/>
        </p:nvSpPr>
        <p:spPr>
          <a:xfrm>
            <a:off x="2020529" y="1039761"/>
            <a:ext cx="1017639" cy="258097"/>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0E6B1EC-6D57-4096-9876-A4AAD181F813}"/>
              </a:ext>
            </a:extLst>
          </p:cNvPr>
          <p:cNvSpPr/>
          <p:nvPr/>
        </p:nvSpPr>
        <p:spPr>
          <a:xfrm>
            <a:off x="2020530" y="3484306"/>
            <a:ext cx="1017639" cy="258097"/>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E3791FC-73A5-4469-81C7-612CE0B2A288}"/>
              </a:ext>
            </a:extLst>
          </p:cNvPr>
          <p:cNvSpPr txBox="1"/>
          <p:nvPr/>
        </p:nvSpPr>
        <p:spPr>
          <a:xfrm>
            <a:off x="162233" y="1039761"/>
            <a:ext cx="1755057" cy="646331"/>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 قالب های آماده یا باز کردن فرم جدید</a:t>
            </a:r>
            <a:endParaRPr lang="en-US" dirty="0">
              <a:cs typeface="B Nazanin" panose="00000400000000000000" pitchFamily="2" charset="-78"/>
            </a:endParaRPr>
          </a:p>
        </p:txBody>
      </p:sp>
      <p:sp>
        <p:nvSpPr>
          <p:cNvPr id="11" name="TextBox 10">
            <a:extLst>
              <a:ext uri="{FF2B5EF4-FFF2-40B4-BE49-F238E27FC236}">
                <a16:creationId xmlns:a16="http://schemas.microsoft.com/office/drawing/2014/main" id="{8D236E6A-F2CE-4A23-B81D-7F0CFAE72D7D}"/>
              </a:ext>
            </a:extLst>
          </p:cNvPr>
          <p:cNvSpPr txBox="1"/>
          <p:nvPr/>
        </p:nvSpPr>
        <p:spPr>
          <a:xfrm>
            <a:off x="162233" y="3429000"/>
            <a:ext cx="1755059" cy="646331"/>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باز کردن آخرین فرم های ایجاد شده</a:t>
            </a:r>
            <a:endParaRPr lang="en-US" dirty="0">
              <a:cs typeface="B Nazanin" panose="00000400000000000000" pitchFamily="2" charset="-78"/>
            </a:endParaRPr>
          </a:p>
        </p:txBody>
      </p:sp>
    </p:spTree>
    <p:extLst>
      <p:ext uri="{BB962C8B-B14F-4D97-AF65-F5344CB8AC3E}">
        <p14:creationId xmlns:p14="http://schemas.microsoft.com/office/powerpoint/2010/main" val="2954466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8C8D58C-FCCE-48C9-BFA9-A3AB6E5DC1FA}"/>
              </a:ext>
            </a:extLst>
          </p:cNvPr>
          <p:cNvPicPr>
            <a:picLocks noChangeAspect="1"/>
          </p:cNvPicPr>
          <p:nvPr/>
        </p:nvPicPr>
        <p:blipFill rotWithShape="1">
          <a:blip r:embed="rId2"/>
          <a:srcRect t="4279" b="5139"/>
          <a:stretch/>
        </p:blipFill>
        <p:spPr>
          <a:xfrm>
            <a:off x="0" y="14749"/>
            <a:ext cx="12192000" cy="6858000"/>
          </a:xfrm>
          <a:prstGeom prst="rect">
            <a:avLst/>
          </a:prstGeom>
        </p:spPr>
      </p:pic>
      <p:cxnSp>
        <p:nvCxnSpPr>
          <p:cNvPr id="4" name="Straight Connector 3">
            <a:extLst>
              <a:ext uri="{FF2B5EF4-FFF2-40B4-BE49-F238E27FC236}">
                <a16:creationId xmlns:a16="http://schemas.microsoft.com/office/drawing/2014/main" id="{04979782-1199-4EF4-8D5B-7EB34D198A34}"/>
              </a:ext>
            </a:extLst>
          </p:cNvPr>
          <p:cNvCxnSpPr/>
          <p:nvPr/>
        </p:nvCxnSpPr>
        <p:spPr>
          <a:xfrm>
            <a:off x="648929" y="899652"/>
            <a:ext cx="10323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E97611A-4EFA-4C3B-808D-A9E11AEC772A}"/>
              </a:ext>
            </a:extLst>
          </p:cNvPr>
          <p:cNvCxnSpPr/>
          <p:nvPr/>
        </p:nvCxnSpPr>
        <p:spPr>
          <a:xfrm>
            <a:off x="2920181" y="2256503"/>
            <a:ext cx="1563329"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445A10-FC52-4387-840B-BC9DBF27CEEA}"/>
              </a:ext>
            </a:extLst>
          </p:cNvPr>
          <p:cNvSpPr txBox="1"/>
          <p:nvPr/>
        </p:nvSpPr>
        <p:spPr>
          <a:xfrm>
            <a:off x="191726" y="1767237"/>
            <a:ext cx="1946789" cy="369332"/>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ویرایش عنوان پرسشنامه</a:t>
            </a:r>
            <a:endParaRPr lang="en-US" dirty="0">
              <a:cs typeface="B Nazanin" panose="00000400000000000000" pitchFamily="2" charset="-78"/>
            </a:endParaRPr>
          </a:p>
        </p:txBody>
      </p:sp>
      <p:sp>
        <p:nvSpPr>
          <p:cNvPr id="9" name="Arrow: Up 8">
            <a:extLst>
              <a:ext uri="{FF2B5EF4-FFF2-40B4-BE49-F238E27FC236}">
                <a16:creationId xmlns:a16="http://schemas.microsoft.com/office/drawing/2014/main" id="{315FF09F-9F89-4F6C-B877-3C520F49F420}"/>
              </a:ext>
            </a:extLst>
          </p:cNvPr>
          <p:cNvSpPr/>
          <p:nvPr/>
        </p:nvSpPr>
        <p:spPr>
          <a:xfrm>
            <a:off x="1069256" y="974016"/>
            <a:ext cx="213853" cy="67780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A675BA36-D088-4125-8541-B9B3F49E4DFC}"/>
              </a:ext>
            </a:extLst>
          </p:cNvPr>
          <p:cNvSpPr/>
          <p:nvPr/>
        </p:nvSpPr>
        <p:spPr>
          <a:xfrm>
            <a:off x="2197510" y="2003183"/>
            <a:ext cx="604684" cy="178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5959241-8E75-4FC1-B67C-F4BE44096010}"/>
              </a:ext>
            </a:extLst>
          </p:cNvPr>
          <p:cNvSpPr txBox="1"/>
          <p:nvPr/>
        </p:nvSpPr>
        <p:spPr>
          <a:xfrm>
            <a:off x="2802194" y="3235336"/>
            <a:ext cx="4085303" cy="575171"/>
          </a:xfrm>
          <a:prstGeom prst="rect">
            <a:avLst/>
          </a:prstGeom>
          <a:noFill/>
          <a:ln>
            <a:solidFill>
              <a:srgbClr val="C00000"/>
            </a:solidFill>
          </a:ln>
        </p:spPr>
        <p:txBody>
          <a:bodyPr wrap="square" rtlCol="0">
            <a:spAutoFit/>
          </a:bodyPr>
          <a:lstStyle/>
          <a:p>
            <a:endParaRPr lang="en-US" dirty="0"/>
          </a:p>
        </p:txBody>
      </p:sp>
      <p:sp>
        <p:nvSpPr>
          <p:cNvPr id="12" name="Arrow: Right 11">
            <a:extLst>
              <a:ext uri="{FF2B5EF4-FFF2-40B4-BE49-F238E27FC236}">
                <a16:creationId xmlns:a16="http://schemas.microsoft.com/office/drawing/2014/main" id="{D72EB0C3-1E30-490A-85C8-313044C127FE}"/>
              </a:ext>
            </a:extLst>
          </p:cNvPr>
          <p:cNvSpPr/>
          <p:nvPr/>
        </p:nvSpPr>
        <p:spPr>
          <a:xfrm>
            <a:off x="2168012" y="3502084"/>
            <a:ext cx="604684" cy="178279"/>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06FB248-0FBA-4ED6-8C36-0457E0814591}"/>
              </a:ext>
            </a:extLst>
          </p:cNvPr>
          <p:cNvSpPr txBox="1"/>
          <p:nvPr/>
        </p:nvSpPr>
        <p:spPr>
          <a:xfrm>
            <a:off x="191726" y="3429000"/>
            <a:ext cx="1946789" cy="369332"/>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درج سوالات</a:t>
            </a:r>
            <a:endParaRPr lang="en-US" dirty="0">
              <a:cs typeface="B Nazanin" panose="00000400000000000000" pitchFamily="2" charset="-78"/>
            </a:endParaRPr>
          </a:p>
        </p:txBody>
      </p:sp>
      <p:sp>
        <p:nvSpPr>
          <p:cNvPr id="16" name="TextBox 15">
            <a:extLst>
              <a:ext uri="{FF2B5EF4-FFF2-40B4-BE49-F238E27FC236}">
                <a16:creationId xmlns:a16="http://schemas.microsoft.com/office/drawing/2014/main" id="{D9E61132-1480-4B05-B36B-B536092244B8}"/>
              </a:ext>
            </a:extLst>
          </p:cNvPr>
          <p:cNvSpPr txBox="1"/>
          <p:nvPr/>
        </p:nvSpPr>
        <p:spPr>
          <a:xfrm>
            <a:off x="202787" y="4169895"/>
            <a:ext cx="1946789" cy="646331"/>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 درج گزینه ها بسته به نوع سوال</a:t>
            </a:r>
            <a:endParaRPr lang="en-US" dirty="0">
              <a:cs typeface="B Nazanin" panose="00000400000000000000" pitchFamily="2" charset="-78"/>
            </a:endParaRPr>
          </a:p>
        </p:txBody>
      </p:sp>
      <p:sp>
        <p:nvSpPr>
          <p:cNvPr id="17" name="Arrow: Right 16">
            <a:extLst>
              <a:ext uri="{FF2B5EF4-FFF2-40B4-BE49-F238E27FC236}">
                <a16:creationId xmlns:a16="http://schemas.microsoft.com/office/drawing/2014/main" id="{1AB184F0-EE37-435A-A772-45BAC627421E}"/>
              </a:ext>
            </a:extLst>
          </p:cNvPr>
          <p:cNvSpPr/>
          <p:nvPr/>
        </p:nvSpPr>
        <p:spPr>
          <a:xfrm>
            <a:off x="2175385" y="4314781"/>
            <a:ext cx="604684" cy="178279"/>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260954E9-AF50-4568-8D15-AEF056B6D573}"/>
              </a:ext>
            </a:extLst>
          </p:cNvPr>
          <p:cNvSpPr txBox="1"/>
          <p:nvPr/>
        </p:nvSpPr>
        <p:spPr>
          <a:xfrm>
            <a:off x="2772696" y="3940652"/>
            <a:ext cx="4114801" cy="1060333"/>
          </a:xfrm>
          <a:prstGeom prst="rect">
            <a:avLst/>
          </a:prstGeom>
          <a:noFill/>
          <a:ln>
            <a:solidFill>
              <a:srgbClr val="C00000"/>
            </a:solidFill>
          </a:ln>
        </p:spPr>
        <p:txBody>
          <a:bodyPr wrap="square" rtlCol="0">
            <a:spAutoFit/>
          </a:bodyPr>
          <a:lstStyle/>
          <a:p>
            <a:endParaRPr lang="en-US" dirty="0"/>
          </a:p>
        </p:txBody>
      </p:sp>
      <p:sp>
        <p:nvSpPr>
          <p:cNvPr id="19" name="TextBox 18">
            <a:extLst>
              <a:ext uri="{FF2B5EF4-FFF2-40B4-BE49-F238E27FC236}">
                <a16:creationId xmlns:a16="http://schemas.microsoft.com/office/drawing/2014/main" id="{65EEE7F2-C738-4348-9574-9345D469B313}"/>
              </a:ext>
            </a:extLst>
          </p:cNvPr>
          <p:cNvSpPr txBox="1"/>
          <p:nvPr/>
        </p:nvSpPr>
        <p:spPr>
          <a:xfrm>
            <a:off x="2654711" y="2315743"/>
            <a:ext cx="1828800" cy="575171"/>
          </a:xfrm>
          <a:prstGeom prst="rect">
            <a:avLst/>
          </a:prstGeom>
          <a:noFill/>
          <a:ln>
            <a:solidFill>
              <a:srgbClr val="C00000"/>
            </a:solidFill>
          </a:ln>
        </p:spPr>
        <p:txBody>
          <a:bodyPr wrap="square" rtlCol="0">
            <a:spAutoFit/>
          </a:bodyPr>
          <a:lstStyle/>
          <a:p>
            <a:endParaRPr lang="en-US" dirty="0"/>
          </a:p>
        </p:txBody>
      </p:sp>
      <p:sp>
        <p:nvSpPr>
          <p:cNvPr id="20" name="Arrow: Right 19">
            <a:extLst>
              <a:ext uri="{FF2B5EF4-FFF2-40B4-BE49-F238E27FC236}">
                <a16:creationId xmlns:a16="http://schemas.microsoft.com/office/drawing/2014/main" id="{0C957821-276D-42AD-8A20-FF4A54DDD40F}"/>
              </a:ext>
            </a:extLst>
          </p:cNvPr>
          <p:cNvSpPr/>
          <p:nvPr/>
        </p:nvSpPr>
        <p:spPr>
          <a:xfrm>
            <a:off x="1966453" y="2529461"/>
            <a:ext cx="604684" cy="178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47C6709-7D87-4CB3-AC0B-6F64D2EF6707}"/>
              </a:ext>
            </a:extLst>
          </p:cNvPr>
          <p:cNvSpPr txBox="1"/>
          <p:nvPr/>
        </p:nvSpPr>
        <p:spPr>
          <a:xfrm>
            <a:off x="191726" y="2391297"/>
            <a:ext cx="1691153" cy="369332"/>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درج توضیحات</a:t>
            </a:r>
            <a:endParaRPr lang="en-US" dirty="0">
              <a:cs typeface="B Nazanin" panose="00000400000000000000" pitchFamily="2" charset="-78"/>
            </a:endParaRPr>
          </a:p>
        </p:txBody>
      </p:sp>
      <p:sp>
        <p:nvSpPr>
          <p:cNvPr id="23" name="Arrow: Bent-Up 22">
            <a:extLst>
              <a:ext uri="{FF2B5EF4-FFF2-40B4-BE49-F238E27FC236}">
                <a16:creationId xmlns:a16="http://schemas.microsoft.com/office/drawing/2014/main" id="{7597A22C-26B9-4156-9839-DF7F4D3ACD6C}"/>
              </a:ext>
            </a:extLst>
          </p:cNvPr>
          <p:cNvSpPr/>
          <p:nvPr/>
        </p:nvSpPr>
        <p:spPr>
          <a:xfrm rot="10800000">
            <a:off x="8642555" y="2660164"/>
            <a:ext cx="1047136" cy="57517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E68F02F9-C873-4EFD-9CBF-96C16B1AFB0F}"/>
              </a:ext>
            </a:extLst>
          </p:cNvPr>
          <p:cNvSpPr txBox="1"/>
          <p:nvPr/>
        </p:nvSpPr>
        <p:spPr>
          <a:xfrm>
            <a:off x="9812591" y="2391297"/>
            <a:ext cx="1946789" cy="369332"/>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انتخاب نوع سوال</a:t>
            </a:r>
            <a:endParaRPr lang="en-US" dirty="0">
              <a:cs typeface="B Nazanin" panose="00000400000000000000" pitchFamily="2" charset="-78"/>
            </a:endParaRPr>
          </a:p>
        </p:txBody>
      </p:sp>
      <p:sp>
        <p:nvSpPr>
          <p:cNvPr id="25" name="Arrow: Up 24">
            <a:extLst>
              <a:ext uri="{FF2B5EF4-FFF2-40B4-BE49-F238E27FC236}">
                <a16:creationId xmlns:a16="http://schemas.microsoft.com/office/drawing/2014/main" id="{DB7C8205-1CA4-4218-8FA3-787DE14A4A8F}"/>
              </a:ext>
            </a:extLst>
          </p:cNvPr>
          <p:cNvSpPr/>
          <p:nvPr/>
        </p:nvSpPr>
        <p:spPr>
          <a:xfrm>
            <a:off x="9228803" y="811784"/>
            <a:ext cx="213854" cy="41326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2169E16E-8E42-4DA8-AB26-C55311F36EA3}"/>
              </a:ext>
            </a:extLst>
          </p:cNvPr>
          <p:cNvSpPr txBox="1"/>
          <p:nvPr/>
        </p:nvSpPr>
        <p:spPr>
          <a:xfrm>
            <a:off x="9379975" y="1282488"/>
            <a:ext cx="1460090" cy="369332"/>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پیش نمایش</a:t>
            </a:r>
            <a:endParaRPr lang="en-US" dirty="0">
              <a:cs typeface="B Nazanin" panose="00000400000000000000" pitchFamily="2" charset="-78"/>
            </a:endParaRPr>
          </a:p>
        </p:txBody>
      </p:sp>
      <p:sp>
        <p:nvSpPr>
          <p:cNvPr id="27" name="Arrow: Right 26">
            <a:extLst>
              <a:ext uri="{FF2B5EF4-FFF2-40B4-BE49-F238E27FC236}">
                <a16:creationId xmlns:a16="http://schemas.microsoft.com/office/drawing/2014/main" id="{457F16B1-2E59-4C19-B53B-6F13744B8A34}"/>
              </a:ext>
            </a:extLst>
          </p:cNvPr>
          <p:cNvSpPr/>
          <p:nvPr/>
        </p:nvSpPr>
        <p:spPr>
          <a:xfrm>
            <a:off x="8185355" y="523256"/>
            <a:ext cx="457200" cy="192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146D7F07-3C88-468A-92D3-6986C57BF6BC}"/>
              </a:ext>
            </a:extLst>
          </p:cNvPr>
          <p:cNvSpPr txBox="1"/>
          <p:nvPr/>
        </p:nvSpPr>
        <p:spPr>
          <a:xfrm>
            <a:off x="6636774" y="422390"/>
            <a:ext cx="1430595" cy="369332"/>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تنظیمات ظاهری</a:t>
            </a:r>
            <a:endParaRPr lang="en-US" dirty="0">
              <a:cs typeface="B Nazanin" panose="00000400000000000000" pitchFamily="2" charset="-78"/>
            </a:endParaRPr>
          </a:p>
        </p:txBody>
      </p:sp>
      <p:sp>
        <p:nvSpPr>
          <p:cNvPr id="29" name="Arrow: Bent 28">
            <a:extLst>
              <a:ext uri="{FF2B5EF4-FFF2-40B4-BE49-F238E27FC236}">
                <a16:creationId xmlns:a16="http://schemas.microsoft.com/office/drawing/2014/main" id="{091F2BED-146A-4D75-A87A-6BF2EB3778CA}"/>
              </a:ext>
            </a:extLst>
          </p:cNvPr>
          <p:cNvSpPr/>
          <p:nvPr/>
        </p:nvSpPr>
        <p:spPr>
          <a:xfrm rot="10800000">
            <a:off x="10198511" y="4593984"/>
            <a:ext cx="634181" cy="63441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TextBox 29">
            <a:extLst>
              <a:ext uri="{FF2B5EF4-FFF2-40B4-BE49-F238E27FC236}">
                <a16:creationId xmlns:a16="http://schemas.microsoft.com/office/drawing/2014/main" id="{6D53540A-1058-4E01-ABD6-67F9A85BFFCC}"/>
              </a:ext>
            </a:extLst>
          </p:cNvPr>
          <p:cNvSpPr txBox="1"/>
          <p:nvPr/>
        </p:nvSpPr>
        <p:spPr>
          <a:xfrm>
            <a:off x="10119855" y="3311031"/>
            <a:ext cx="1946789" cy="646331"/>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درج سوال جدید، سکشن جدید..</a:t>
            </a:r>
            <a:endParaRPr lang="en-US" dirty="0">
              <a:cs typeface="B Nazanin" panose="00000400000000000000" pitchFamily="2" charset="-78"/>
            </a:endParaRPr>
          </a:p>
        </p:txBody>
      </p:sp>
    </p:spTree>
    <p:extLst>
      <p:ext uri="{BB962C8B-B14F-4D97-AF65-F5344CB8AC3E}">
        <p14:creationId xmlns:p14="http://schemas.microsoft.com/office/powerpoint/2010/main" val="349810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D0076-7B88-4ACD-8288-DE8282F2CB2B}"/>
              </a:ext>
            </a:extLst>
          </p:cNvPr>
          <p:cNvSpPr>
            <a:spLocks noGrp="1"/>
          </p:cNvSpPr>
          <p:nvPr>
            <p:ph type="title"/>
          </p:nvPr>
        </p:nvSpPr>
        <p:spPr>
          <a:xfrm>
            <a:off x="677334" y="609600"/>
            <a:ext cx="8596668" cy="570271"/>
          </a:xfrm>
        </p:spPr>
        <p:txBody>
          <a:bodyPr>
            <a:normAutofit fontScale="90000"/>
          </a:bodyPr>
          <a:lstStyle/>
          <a:p>
            <a:pPr algn="r" rtl="1"/>
            <a:r>
              <a:rPr lang="fa-IR" dirty="0">
                <a:cs typeface="B Titr" panose="00000700000000000000" pitchFamily="2" charset="-78"/>
              </a:rPr>
              <a:t>انواع سؤالات</a:t>
            </a:r>
            <a:br>
              <a:rPr lang="fa-IR" dirty="0">
                <a:cs typeface="B Titr" panose="00000700000000000000" pitchFamily="2" charset="-78"/>
              </a:rPr>
            </a:b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4BBF00F-1073-4073-AB06-AF355C3C7996}"/>
              </a:ext>
            </a:extLst>
          </p:cNvPr>
          <p:cNvSpPr>
            <a:spLocks noGrp="1"/>
          </p:cNvSpPr>
          <p:nvPr>
            <p:ph idx="1"/>
          </p:nvPr>
        </p:nvSpPr>
        <p:spPr>
          <a:xfrm>
            <a:off x="339213" y="1342103"/>
            <a:ext cx="8934789" cy="5265174"/>
          </a:xfrm>
        </p:spPr>
        <p:txBody>
          <a:bodyPr>
            <a:normAutofit/>
          </a:bodyPr>
          <a:lstStyle/>
          <a:p>
            <a:pPr algn="justLow" rtl="1"/>
            <a:r>
              <a:rPr lang="fa-IR" sz="2800" dirty="0">
                <a:latin typeface="Times New Roman" panose="02020603050405020304" pitchFamily="18" charset="0"/>
                <a:cs typeface="B Zar" panose="00000400000000000000" pitchFamily="2" charset="-78"/>
              </a:rPr>
              <a:t>پاسخ کوتاه </a:t>
            </a:r>
            <a:r>
              <a:rPr lang="en-US" sz="2800" dirty="0">
                <a:solidFill>
                  <a:srgbClr val="0070C0"/>
                </a:solidFill>
                <a:latin typeface="Times New Roman" panose="02020603050405020304" pitchFamily="18" charset="0"/>
                <a:cs typeface="B Zar" panose="00000400000000000000" pitchFamily="2" charset="-78"/>
              </a:rPr>
              <a:t>Short Answer</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a:t>
            </a:r>
            <a:r>
              <a:rPr lang="en-US" sz="2800" dirty="0">
                <a:latin typeface="Times New Roman" panose="02020603050405020304" pitchFamily="18" charset="0"/>
                <a:cs typeface="B Zar" panose="00000400000000000000" pitchFamily="2" charset="-78"/>
              </a:rPr>
              <a:t> </a:t>
            </a:r>
            <a:r>
              <a:rPr lang="fa-IR" sz="2800" dirty="0">
                <a:latin typeface="Times New Roman" panose="02020603050405020304" pitchFamily="18" charset="0"/>
                <a:cs typeface="B Zar" panose="00000400000000000000" pitchFamily="2" charset="-78"/>
              </a:rPr>
              <a:t>به پاسخ‌دهنده امکان واردکردن یک متن کوتاه را می‌دهد. این نوع برای وارد کردن نام و نام خانوادگی، نام شرکت یا مدرسه و یا یادداشت کوتاه مناسب است.</a:t>
            </a:r>
          </a:p>
          <a:p>
            <a:pPr algn="justLow" rtl="1"/>
            <a:r>
              <a:rPr lang="fa-IR" sz="2800" dirty="0">
                <a:latin typeface="Times New Roman" panose="02020603050405020304" pitchFamily="18" charset="0"/>
                <a:cs typeface="B Zar" panose="00000400000000000000" pitchFamily="2" charset="-78"/>
              </a:rPr>
              <a:t>پاراگراف </a:t>
            </a:r>
            <a:r>
              <a:rPr lang="en-US" sz="2800" dirty="0">
                <a:solidFill>
                  <a:srgbClr val="0070C0"/>
                </a:solidFill>
                <a:latin typeface="Times New Roman" panose="02020603050405020304" pitchFamily="18" charset="0"/>
                <a:cs typeface="B Zar" panose="00000400000000000000" pitchFamily="2" charset="-78"/>
              </a:rPr>
              <a:t>Paragraph</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 پاسخ‌دهنده امکان وارد کردن متن طولانی‌تری را می‌یابد. از این گزینه می‌توان برای پاسخگویی به سوالات باز مثلا گرفتن بازخورد افراد استفاده کرد.</a:t>
            </a:r>
          </a:p>
          <a:p>
            <a:pPr algn="justLow" rtl="1"/>
            <a:r>
              <a:rPr lang="fa-IR" sz="2800" dirty="0">
                <a:latin typeface="Times New Roman" panose="02020603050405020304" pitchFamily="18" charset="0"/>
                <a:cs typeface="B Zar" panose="00000400000000000000" pitchFamily="2" charset="-78"/>
              </a:rPr>
              <a:t>چندگزینه‌ای </a:t>
            </a:r>
            <a:r>
              <a:rPr lang="en-US" sz="2800" dirty="0">
                <a:solidFill>
                  <a:srgbClr val="FF0000"/>
                </a:solidFill>
                <a:latin typeface="Times New Roman" panose="02020603050405020304" pitchFamily="18" charset="0"/>
                <a:cs typeface="B Zar" panose="00000400000000000000" pitchFamily="2" charset="-78"/>
              </a:rPr>
              <a:t>Multiple Choice</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 کاربر باید از میان چند گزینه، یکی را انتخاب کند. </a:t>
            </a:r>
          </a:p>
          <a:p>
            <a:pPr algn="justLow" rtl="1"/>
            <a:r>
              <a:rPr lang="fa-IR" sz="2800" dirty="0">
                <a:latin typeface="Times New Roman" panose="02020603050405020304" pitchFamily="18" charset="0"/>
                <a:cs typeface="B Zar" panose="00000400000000000000" pitchFamily="2" charset="-78"/>
              </a:rPr>
              <a:t>چک‌باکس </a:t>
            </a:r>
            <a:r>
              <a:rPr lang="en-US" sz="2800" dirty="0">
                <a:solidFill>
                  <a:srgbClr val="FF0000"/>
                </a:solidFill>
                <a:latin typeface="Times New Roman" panose="02020603050405020304" pitchFamily="18" charset="0"/>
                <a:cs typeface="B Zar" panose="00000400000000000000" pitchFamily="2" charset="-78"/>
              </a:rPr>
              <a:t>Checkboxes</a:t>
            </a:r>
            <a:r>
              <a:rPr lang="en-US" sz="2800" dirty="0">
                <a:latin typeface="Times New Roman" panose="02020603050405020304" pitchFamily="18" charset="0"/>
                <a:cs typeface="B Zar" panose="00000400000000000000" pitchFamily="2" charset="-78"/>
              </a:rPr>
              <a:t>)</a:t>
            </a:r>
            <a:r>
              <a:rPr lang="fa-IR" sz="2800" dirty="0">
                <a:latin typeface="Times New Roman" panose="02020603050405020304" pitchFamily="18" charset="0"/>
                <a:cs typeface="B Zar" panose="00000400000000000000" pitchFamily="2" charset="-78"/>
              </a:rPr>
              <a:t>) : به کاربران امکان انتخاب چند گزینه از یک فهرست را می‌دهد. </a:t>
            </a:r>
          </a:p>
          <a:p>
            <a:pPr marL="0" indent="0" algn="justLow" rtl="1">
              <a:buNone/>
            </a:pPr>
            <a:endParaRPr lang="fa-IR" sz="2800" dirty="0">
              <a:latin typeface="Times New Roman" panose="02020603050405020304" pitchFamily="18" charset="0"/>
              <a:cs typeface="B Zar" panose="00000400000000000000" pitchFamily="2" charset="-78"/>
            </a:endParaRPr>
          </a:p>
          <a:p>
            <a:pPr algn="justLow" rtl="1"/>
            <a:endParaRPr lang="fa-IR" sz="2800" dirty="0">
              <a:latin typeface="Times New Roman" panose="02020603050405020304" pitchFamily="18" charset="0"/>
              <a:cs typeface="B Zar" panose="00000400000000000000" pitchFamily="2" charset="-78"/>
            </a:endParaRPr>
          </a:p>
          <a:p>
            <a:pPr algn="justLow" rtl="1"/>
            <a:endParaRPr lang="en-US" sz="2800" dirty="0">
              <a:latin typeface="Times New Roman" panose="02020603050405020304" pitchFamily="18" charset="0"/>
              <a:cs typeface="B Zar" panose="00000400000000000000" pitchFamily="2" charset="-78"/>
            </a:endParaRPr>
          </a:p>
          <a:p>
            <a:pPr algn="justLow" rtl="1"/>
            <a:endParaRPr lang="en-US" sz="2800" dirty="0">
              <a:latin typeface="Times New Roman" panose="02020603050405020304" pitchFamily="18" charset="0"/>
              <a:cs typeface="B Zar" panose="00000400000000000000" pitchFamily="2" charset="-78"/>
            </a:endParaRPr>
          </a:p>
        </p:txBody>
      </p:sp>
      <p:pic>
        <p:nvPicPr>
          <p:cNvPr id="1026" name="Picture 2" descr="https://blog.faradars.org/wp-content/uploads/2018/04/GoogleFormsFormPage-QuestionTypes.jpg">
            <a:extLst>
              <a:ext uri="{FF2B5EF4-FFF2-40B4-BE49-F238E27FC236}">
                <a16:creationId xmlns:a16="http://schemas.microsoft.com/office/drawing/2014/main" id="{9C0F0DF0-270D-41DB-BC91-702058A2BA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478" r="8479"/>
          <a:stretch/>
        </p:blipFill>
        <p:spPr bwMode="auto">
          <a:xfrm>
            <a:off x="9509975" y="495268"/>
            <a:ext cx="2573015" cy="5546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48295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412</TotalTime>
  <Words>1220</Words>
  <Application>Microsoft Office PowerPoint</Application>
  <PresentationFormat>Widescreen</PresentationFormat>
  <Paragraphs>84</Paragraphs>
  <Slides>18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B Nazanin</vt:lpstr>
      <vt:lpstr>B Titr</vt:lpstr>
      <vt:lpstr>B Zar</vt:lpstr>
      <vt:lpstr>Times New Roman</vt:lpstr>
      <vt:lpstr>Trebuchet MS</vt:lpstr>
      <vt:lpstr>Wingdings 3</vt:lpstr>
      <vt:lpstr>Facet</vt:lpstr>
      <vt:lpstr>طراحی پرسشنامه‌های الکترونیکی</vt:lpstr>
      <vt:lpstr>طراحی پرسشنامه‌ الکترونیکی</vt:lpstr>
      <vt:lpstr>معرفی برخی از سایت‌های طراحی پرسشنامه</vt:lpstr>
      <vt:lpstr>خدمات سایت های طراحی پرسشنامه‌های آنلاین</vt:lpstr>
      <vt:lpstr>خدمات سایت های طراحی پرسشنامه‌های آنلاین</vt:lpstr>
      <vt:lpstr>PowerPoint Presentation</vt:lpstr>
      <vt:lpstr>PowerPoint Presentation</vt:lpstr>
      <vt:lpstr>PowerPoint Presentation</vt:lpstr>
      <vt:lpstr>انواع سؤالات </vt:lpstr>
      <vt:lpstr>انواع سؤالات - ادامه </vt:lpstr>
      <vt:lpstr>انواع سؤالات - ادامه </vt:lpstr>
      <vt:lpstr>انواع سؤالات - ادامه</vt:lpstr>
      <vt:lpstr>دکمه‌های انتهای فرم </vt:lpstr>
      <vt:lpstr>PowerPoint Presentation</vt:lpstr>
      <vt:lpstr>ارسال و اشتراک فرم</vt:lpstr>
      <vt:lpstr>پاسخ‌های فرم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طراحی پرسشنامه‌های الکترونیکی</dc:title>
  <dc:creator>M KH</dc:creator>
  <cp:lastModifiedBy>M KH</cp:lastModifiedBy>
  <cp:revision>40</cp:revision>
  <dcterms:created xsi:type="dcterms:W3CDTF">2021-10-25T09:23:27Z</dcterms:created>
  <dcterms:modified xsi:type="dcterms:W3CDTF">2021-10-25T20:57:56Z</dcterms:modified>
</cp:coreProperties>
</file>