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5" r:id="rId1"/>
  </p:sldMasterIdLst>
  <p:sldIdLst>
    <p:sldId id="256" r:id="rId2"/>
    <p:sldId id="260" r:id="rId3"/>
    <p:sldId id="258" r:id="rId4"/>
    <p:sldId id="288" r:id="rId5"/>
    <p:sldId id="289" r:id="rId6"/>
    <p:sldId id="290" r:id="rId7"/>
    <p:sldId id="291" r:id="rId8"/>
    <p:sldId id="292" r:id="rId9"/>
    <p:sldId id="293" r:id="rId10"/>
    <p:sldId id="294" r:id="rId11"/>
    <p:sldId id="266" r:id="rId12"/>
    <p:sldId id="269" r:id="rId13"/>
    <p:sldId id="305" r:id="rId14"/>
    <p:sldId id="296" r:id="rId15"/>
    <p:sldId id="302" r:id="rId16"/>
    <p:sldId id="297" r:id="rId17"/>
    <p:sldId id="298" r:id="rId18"/>
    <p:sldId id="299" r:id="rId19"/>
    <p:sldId id="300" r:id="rId20"/>
    <p:sldId id="301" r:id="rId21"/>
    <p:sldId id="304" r:id="rId22"/>
    <p:sldId id="306" r:id="rId23"/>
    <p:sldId id="303"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65" autoAdjust="0"/>
    <p:restoredTop sz="94343" autoAdjust="0"/>
  </p:normalViewPr>
  <p:slideViewPr>
    <p:cSldViewPr snapToGrid="0">
      <p:cViewPr varScale="1">
        <p:scale>
          <a:sx n="65" d="100"/>
          <a:sy n="65" d="100"/>
        </p:scale>
        <p:origin x="888"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DCCF46E-FED2-4B0E-A17F-7E69FD013BEA}" type="datetimeFigureOut">
              <a:rPr lang="en-US" smtClean="0"/>
              <a:t>11/6/2023</a:t>
            </a:fld>
            <a:endParaRPr lang="en-US"/>
          </a:p>
        </p:txBody>
      </p:sp>
      <p:sp>
        <p:nvSpPr>
          <p:cNvPr id="5" name="Footer Placeholder 4"/>
          <p:cNvSpPr>
            <a:spLocks noGrp="1"/>
          </p:cNvSpPr>
          <p:nvPr>
            <p:ph type="ftr" sz="quarter" idx="11"/>
          </p:nvPr>
        </p:nvSpPr>
        <p:spPr>
          <a:xfrm>
            <a:off x="5332412" y="5883275"/>
            <a:ext cx="4324044" cy="365125"/>
          </a:xfrm>
        </p:spPr>
        <p:txBody>
          <a:bodyPr/>
          <a:lstStyle/>
          <a:p>
            <a:endParaRPr lang="en-US"/>
          </a:p>
        </p:txBody>
      </p:sp>
      <p:sp>
        <p:nvSpPr>
          <p:cNvPr id="6" name="Slide Number Placeholder 5"/>
          <p:cNvSpPr>
            <a:spLocks noGrp="1"/>
          </p:cNvSpPr>
          <p:nvPr>
            <p:ph type="sldNum" sz="quarter" idx="12"/>
          </p:nvPr>
        </p:nvSpPr>
        <p:spPr/>
        <p:txBody>
          <a:bodyPr/>
          <a:lstStyle/>
          <a:p>
            <a:fld id="{D0BDAF6C-AAA5-4507-8FD4-7B49A1313438}" type="slidenum">
              <a:rPr lang="en-US" smtClean="0"/>
              <a:t>‹#›</a:t>
            </a:fld>
            <a:endParaRPr lang="en-US"/>
          </a:p>
        </p:txBody>
      </p:sp>
    </p:spTree>
    <p:extLst>
      <p:ext uri="{BB962C8B-B14F-4D97-AF65-F5344CB8AC3E}">
        <p14:creationId xmlns:p14="http://schemas.microsoft.com/office/powerpoint/2010/main" val="21892288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CDCCF46E-FED2-4B0E-A17F-7E69FD013BEA}" type="datetimeFigureOut">
              <a:rPr lang="en-US" smtClean="0"/>
              <a:t>11/6/2023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BDAF6C-AAA5-4507-8FD4-7B49A1313438}" type="slidenum">
              <a:rPr lang="en-US" smtClean="0"/>
              <a:t>‹#›</a:t>
            </a:fld>
            <a:endParaRPr lang="en-US"/>
          </a:p>
        </p:txBody>
      </p:sp>
    </p:spTree>
    <p:extLst>
      <p:ext uri="{BB962C8B-B14F-4D97-AF65-F5344CB8AC3E}">
        <p14:creationId xmlns:p14="http://schemas.microsoft.com/office/powerpoint/2010/main" val="16431796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DCCF46E-FED2-4B0E-A17F-7E69FD013BEA}" type="datetimeFigureOut">
              <a:rPr lang="en-US" smtClean="0"/>
              <a:t>11/6/2023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BDAF6C-AAA5-4507-8FD4-7B49A1313438}" type="slidenum">
              <a:rPr lang="en-US" smtClean="0"/>
              <a:t>‹#›</a:t>
            </a:fld>
            <a:endParaRPr lang="en-US"/>
          </a:p>
        </p:txBody>
      </p:sp>
    </p:spTree>
    <p:extLst>
      <p:ext uri="{BB962C8B-B14F-4D97-AF65-F5344CB8AC3E}">
        <p14:creationId xmlns:p14="http://schemas.microsoft.com/office/powerpoint/2010/main" val="152581652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DCCF46E-FED2-4B0E-A17F-7E69FD013BEA}" type="datetimeFigureOut">
              <a:rPr lang="en-US" smtClean="0"/>
              <a:t>11/6/2023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BDAF6C-AAA5-4507-8FD4-7B49A1313438}" type="slidenum">
              <a:rPr lang="en-US" smtClean="0"/>
              <a:t>‹#›</a:t>
            </a:fld>
            <a:endParaRPr lang="en-US"/>
          </a:p>
        </p:txBody>
      </p:sp>
    </p:spTree>
    <p:extLst>
      <p:ext uri="{BB962C8B-B14F-4D97-AF65-F5344CB8AC3E}">
        <p14:creationId xmlns:p14="http://schemas.microsoft.com/office/powerpoint/2010/main" val="30624176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DCCF46E-FED2-4B0E-A17F-7E69FD013BEA}" type="datetimeFigureOut">
              <a:rPr lang="en-US" smtClean="0"/>
              <a:t>11/6/2023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BDAF6C-AAA5-4507-8FD4-7B49A1313438}" type="slidenum">
              <a:rPr lang="en-US" smtClean="0"/>
              <a:t>‹#›</a:t>
            </a:fld>
            <a:endParaRPr lang="en-US"/>
          </a:p>
        </p:txBody>
      </p:sp>
    </p:spTree>
    <p:extLst>
      <p:ext uri="{BB962C8B-B14F-4D97-AF65-F5344CB8AC3E}">
        <p14:creationId xmlns:p14="http://schemas.microsoft.com/office/powerpoint/2010/main" val="26020454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DCCF46E-FED2-4B0E-A17F-7E69FD013BEA}" type="datetimeFigureOut">
              <a:rPr lang="en-US" smtClean="0"/>
              <a:t>11/6/2023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BDAF6C-AAA5-4507-8FD4-7B49A1313438}" type="slidenum">
              <a:rPr lang="en-US" smtClean="0"/>
              <a:t>‹#›</a:t>
            </a:fld>
            <a:endParaRPr lang="en-US"/>
          </a:p>
        </p:txBody>
      </p:sp>
    </p:spTree>
    <p:extLst>
      <p:ext uri="{BB962C8B-B14F-4D97-AF65-F5344CB8AC3E}">
        <p14:creationId xmlns:p14="http://schemas.microsoft.com/office/powerpoint/2010/main" val="42161312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DCCF46E-FED2-4B0E-A17F-7E69FD013BEA}" type="datetimeFigureOut">
              <a:rPr lang="en-US" smtClean="0"/>
              <a:t>11/6/2023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BDAF6C-AAA5-4507-8FD4-7B49A1313438}" type="slidenum">
              <a:rPr lang="en-US" smtClean="0"/>
              <a:t>‹#›</a:t>
            </a:fld>
            <a:endParaRPr lang="en-US"/>
          </a:p>
        </p:txBody>
      </p:sp>
    </p:spTree>
    <p:extLst>
      <p:ext uri="{BB962C8B-B14F-4D97-AF65-F5344CB8AC3E}">
        <p14:creationId xmlns:p14="http://schemas.microsoft.com/office/powerpoint/2010/main" val="10666967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DCCF46E-FED2-4B0E-A17F-7E69FD013BEA}" type="datetimeFigureOut">
              <a:rPr lang="en-US" smtClean="0"/>
              <a:t>11/6/2023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BDAF6C-AAA5-4507-8FD4-7B49A1313438}" type="slidenum">
              <a:rPr lang="en-US" smtClean="0"/>
              <a:t>‹#›</a:t>
            </a:fld>
            <a:endParaRPr lang="en-US"/>
          </a:p>
        </p:txBody>
      </p:sp>
    </p:spTree>
    <p:extLst>
      <p:ext uri="{BB962C8B-B14F-4D97-AF65-F5344CB8AC3E}">
        <p14:creationId xmlns:p14="http://schemas.microsoft.com/office/powerpoint/2010/main" val="19869199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DCCF46E-FED2-4B0E-A17F-7E69FD013BEA}" type="datetimeFigureOut">
              <a:rPr lang="en-US" smtClean="0"/>
              <a:t>11/6/2023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BDAF6C-AAA5-4507-8FD4-7B49A1313438}" type="slidenum">
              <a:rPr lang="en-US" smtClean="0"/>
              <a:t>‹#›</a:t>
            </a:fld>
            <a:endParaRPr lang="en-US"/>
          </a:p>
        </p:txBody>
      </p:sp>
    </p:spTree>
    <p:extLst>
      <p:ext uri="{BB962C8B-B14F-4D97-AF65-F5344CB8AC3E}">
        <p14:creationId xmlns:p14="http://schemas.microsoft.com/office/powerpoint/2010/main" val="1485689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DCCF46E-FED2-4B0E-A17F-7E69FD013BEA}" type="datetimeFigureOut">
              <a:rPr lang="en-US" smtClean="0"/>
              <a:t>11/6/2023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951856" y="5867131"/>
            <a:ext cx="551167" cy="365125"/>
          </a:xfrm>
        </p:spPr>
        <p:txBody>
          <a:bodyPr/>
          <a:lstStyle/>
          <a:p>
            <a:fld id="{D0BDAF6C-AAA5-4507-8FD4-7B49A1313438}" type="slidenum">
              <a:rPr lang="en-US" smtClean="0"/>
              <a:t>‹#›</a:t>
            </a:fld>
            <a:endParaRPr lang="en-US"/>
          </a:p>
        </p:txBody>
      </p:sp>
    </p:spTree>
    <p:extLst>
      <p:ext uri="{BB962C8B-B14F-4D97-AF65-F5344CB8AC3E}">
        <p14:creationId xmlns:p14="http://schemas.microsoft.com/office/powerpoint/2010/main" val="3806042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CDCCF46E-FED2-4B0E-A17F-7E69FD013BEA}" type="datetimeFigureOut">
              <a:rPr lang="en-US" smtClean="0"/>
              <a:t>11/6/2023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0BDAF6C-AAA5-4507-8FD4-7B49A1313438}" type="slidenum">
              <a:rPr lang="en-US" smtClean="0"/>
              <a:t>‹#›</a:t>
            </a:fld>
            <a:endParaRPr lang="en-US"/>
          </a:p>
        </p:txBody>
      </p:sp>
    </p:spTree>
    <p:extLst>
      <p:ext uri="{BB962C8B-B14F-4D97-AF65-F5344CB8AC3E}">
        <p14:creationId xmlns:p14="http://schemas.microsoft.com/office/powerpoint/2010/main" val="20987585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DCCF46E-FED2-4B0E-A17F-7E69FD013BEA}" type="datetimeFigureOut">
              <a:rPr lang="en-US" smtClean="0"/>
              <a:t>11/6/2023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BDAF6C-AAA5-4507-8FD4-7B49A1313438}" type="slidenum">
              <a:rPr lang="en-US" smtClean="0"/>
              <a:t>‹#›</a:t>
            </a:fld>
            <a:endParaRPr lang="en-US"/>
          </a:p>
        </p:txBody>
      </p:sp>
    </p:spTree>
    <p:extLst>
      <p:ext uri="{BB962C8B-B14F-4D97-AF65-F5344CB8AC3E}">
        <p14:creationId xmlns:p14="http://schemas.microsoft.com/office/powerpoint/2010/main" val="39743139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DCCF46E-FED2-4B0E-A17F-7E69FD013BEA}" type="datetimeFigureOut">
              <a:rPr lang="en-US" smtClean="0"/>
              <a:t>11/6/2023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0BDAF6C-AAA5-4507-8FD4-7B49A1313438}" type="slidenum">
              <a:rPr lang="en-US" smtClean="0"/>
              <a:t>‹#›</a:t>
            </a:fld>
            <a:endParaRPr lang="en-US"/>
          </a:p>
        </p:txBody>
      </p:sp>
    </p:spTree>
    <p:extLst>
      <p:ext uri="{BB962C8B-B14F-4D97-AF65-F5344CB8AC3E}">
        <p14:creationId xmlns:p14="http://schemas.microsoft.com/office/powerpoint/2010/main" val="3405749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DCCF46E-FED2-4B0E-A17F-7E69FD013BEA}" type="datetimeFigureOut">
              <a:rPr lang="en-US" smtClean="0"/>
              <a:t>11/6/2023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0BDAF6C-AAA5-4507-8FD4-7B49A1313438}" type="slidenum">
              <a:rPr lang="en-US" smtClean="0"/>
              <a:t>‹#›</a:t>
            </a:fld>
            <a:endParaRPr lang="en-US"/>
          </a:p>
        </p:txBody>
      </p:sp>
    </p:spTree>
    <p:extLst>
      <p:ext uri="{BB962C8B-B14F-4D97-AF65-F5344CB8AC3E}">
        <p14:creationId xmlns:p14="http://schemas.microsoft.com/office/powerpoint/2010/main" val="41820690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DCCF46E-FED2-4B0E-A17F-7E69FD013BEA}" type="datetimeFigureOut">
              <a:rPr lang="en-US" smtClean="0"/>
              <a:t>11/6/2023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0BDAF6C-AAA5-4507-8FD4-7B49A1313438}" type="slidenum">
              <a:rPr lang="en-US" smtClean="0"/>
              <a:t>‹#›</a:t>
            </a:fld>
            <a:endParaRPr lang="en-US"/>
          </a:p>
        </p:txBody>
      </p:sp>
    </p:spTree>
    <p:extLst>
      <p:ext uri="{BB962C8B-B14F-4D97-AF65-F5344CB8AC3E}">
        <p14:creationId xmlns:p14="http://schemas.microsoft.com/office/powerpoint/2010/main" val="36390034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CDCCF46E-FED2-4B0E-A17F-7E69FD013BEA}" type="datetimeFigureOut">
              <a:rPr lang="en-US" smtClean="0"/>
              <a:t>11/6/2023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BDAF6C-AAA5-4507-8FD4-7B49A1313438}" type="slidenum">
              <a:rPr lang="en-US" smtClean="0"/>
              <a:t>‹#›</a:t>
            </a:fld>
            <a:endParaRPr lang="en-US"/>
          </a:p>
        </p:txBody>
      </p:sp>
    </p:spTree>
    <p:extLst>
      <p:ext uri="{BB962C8B-B14F-4D97-AF65-F5344CB8AC3E}">
        <p14:creationId xmlns:p14="http://schemas.microsoft.com/office/powerpoint/2010/main" val="28395409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CDCCF46E-FED2-4B0E-A17F-7E69FD013BEA}" type="datetimeFigureOut">
              <a:rPr lang="en-US" smtClean="0"/>
              <a:t>11/6/2023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0BDAF6C-AAA5-4507-8FD4-7B49A1313438}" type="slidenum">
              <a:rPr lang="en-US" smtClean="0"/>
              <a:t>‹#›</a:t>
            </a:fld>
            <a:endParaRPr lang="en-US"/>
          </a:p>
        </p:txBody>
      </p:sp>
    </p:spTree>
    <p:extLst>
      <p:ext uri="{BB962C8B-B14F-4D97-AF65-F5344CB8AC3E}">
        <p14:creationId xmlns:p14="http://schemas.microsoft.com/office/powerpoint/2010/main" val="14863541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DCCF46E-FED2-4B0E-A17F-7E69FD013BEA}" type="datetimeFigureOut">
              <a:rPr lang="en-US" smtClean="0"/>
              <a:t>11/6/2023</a:t>
            </a:fld>
            <a:endParaRPr lang="en-US"/>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D0BDAF6C-AAA5-4507-8FD4-7B49A1313438}" type="slidenum">
              <a:rPr lang="en-US" smtClean="0"/>
              <a:t>‹#›</a:t>
            </a:fld>
            <a:endParaRPr lang="en-US"/>
          </a:p>
        </p:txBody>
      </p:sp>
    </p:spTree>
    <p:extLst>
      <p:ext uri="{BB962C8B-B14F-4D97-AF65-F5344CB8AC3E}">
        <p14:creationId xmlns:p14="http://schemas.microsoft.com/office/powerpoint/2010/main" val="1059340881"/>
      </p:ext>
    </p:extLst>
  </p:cSld>
  <p:clrMap bg1="lt1" tx1="dk1" bg2="lt2" tx2="dk2" accent1="accent1" accent2="accent2" accent3="accent3" accent4="accent4" accent5="accent5" accent6="accent6" hlink="hlink" folHlink="folHlink"/>
  <p:sldLayoutIdLst>
    <p:sldLayoutId id="2147483946" r:id="rId1"/>
    <p:sldLayoutId id="2147483947" r:id="rId2"/>
    <p:sldLayoutId id="2147483948" r:id="rId3"/>
    <p:sldLayoutId id="2147483949" r:id="rId4"/>
    <p:sldLayoutId id="2147483950" r:id="rId5"/>
    <p:sldLayoutId id="2147483951" r:id="rId6"/>
    <p:sldLayoutId id="2147483952" r:id="rId7"/>
    <p:sldLayoutId id="2147483953" r:id="rId8"/>
    <p:sldLayoutId id="2147483954" r:id="rId9"/>
    <p:sldLayoutId id="2147483955" r:id="rId10"/>
    <p:sldLayoutId id="2147483956" r:id="rId11"/>
    <p:sldLayoutId id="2147483957" r:id="rId12"/>
    <p:sldLayoutId id="2147483958" r:id="rId13"/>
    <p:sldLayoutId id="2147483959" r:id="rId14"/>
    <p:sldLayoutId id="2147483960" r:id="rId15"/>
    <p:sldLayoutId id="2147483961" r:id="rId16"/>
    <p:sldLayoutId id="2147483962" r:id="rId17"/>
  </p:sldLayoutIdLst>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mjl.clarivate.com/home"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78925" y="532264"/>
            <a:ext cx="7929350" cy="3357348"/>
          </a:xfrm>
        </p:spPr>
        <p:txBody>
          <a:bodyPr>
            <a:normAutofit/>
          </a:bodyPr>
          <a:lstStyle/>
          <a:p>
            <a:pPr algn="l"/>
            <a:r>
              <a:rPr lang="en-US" b="1" dirty="0">
                <a:latin typeface="Times New Roman" panose="02020603050405020304" pitchFamily="18" charset="0"/>
                <a:cs typeface="B Titr" panose="00000700000000000000" pitchFamily="2" charset="-78"/>
              </a:rPr>
              <a:t>Web Of Science </a:t>
            </a:r>
            <a:br>
              <a:rPr lang="en-US" b="1" dirty="0">
                <a:latin typeface="Times New Roman" panose="02020603050405020304" pitchFamily="18" charset="0"/>
                <a:cs typeface="B Titr" panose="00000700000000000000" pitchFamily="2" charset="-78"/>
              </a:rPr>
            </a:br>
            <a:r>
              <a:rPr lang="en-US" b="1" dirty="0">
                <a:latin typeface="Times New Roman" panose="02020603050405020304" pitchFamily="18" charset="0"/>
                <a:cs typeface="B Titr" panose="00000700000000000000" pitchFamily="2" charset="-78"/>
              </a:rPr>
              <a:t>	- Core Collection</a:t>
            </a:r>
          </a:p>
        </p:txBody>
      </p:sp>
      <p:sp>
        <p:nvSpPr>
          <p:cNvPr id="3" name="Subtitle 2"/>
          <p:cNvSpPr>
            <a:spLocks noGrp="1"/>
          </p:cNvSpPr>
          <p:nvPr>
            <p:ph type="subTitle" idx="1"/>
          </p:nvPr>
        </p:nvSpPr>
        <p:spPr>
          <a:xfrm>
            <a:off x="5500048" y="4339988"/>
            <a:ext cx="4731682" cy="1637731"/>
          </a:xfrm>
        </p:spPr>
        <p:txBody>
          <a:bodyPr>
            <a:normAutofit fontScale="92500" lnSpcReduction="10000"/>
          </a:bodyPr>
          <a:lstStyle/>
          <a:p>
            <a:r>
              <a:rPr lang="fa-IR" dirty="0">
                <a:cs typeface="B Titr" panose="00000700000000000000" pitchFamily="2" charset="-78"/>
              </a:rPr>
              <a:t>محبوبه خراسانی</a:t>
            </a:r>
          </a:p>
          <a:p>
            <a:r>
              <a:rPr lang="fa-IR" dirty="0">
                <a:cs typeface="B Titr" panose="00000700000000000000" pitchFamily="2" charset="-78"/>
              </a:rPr>
              <a:t>دکترای علم اطلاعات و دانش‌شناسی</a:t>
            </a:r>
          </a:p>
          <a:p>
            <a:r>
              <a:rPr lang="en-US" dirty="0">
                <a:cs typeface="B Titr" panose="00000700000000000000" pitchFamily="2" charset="-78"/>
              </a:rPr>
              <a:t>khorasani164@gmail.com</a:t>
            </a:r>
            <a:endParaRPr lang="fa-IR" dirty="0">
              <a:cs typeface="B Titr" panose="00000700000000000000" pitchFamily="2" charset="-78"/>
            </a:endParaRPr>
          </a:p>
          <a:p>
            <a:pPr rtl="1"/>
            <a:r>
              <a:rPr lang="fa-IR" dirty="0">
                <a:cs typeface="B Titr" panose="00000700000000000000" pitchFamily="2" charset="-78"/>
              </a:rPr>
              <a:t>آبان ماه</a:t>
            </a:r>
            <a:r>
              <a:rPr lang="en-US" dirty="0">
                <a:cs typeface="B Titr" panose="00000700000000000000" pitchFamily="2" charset="-78"/>
              </a:rPr>
              <a:t> </a:t>
            </a:r>
            <a:r>
              <a:rPr lang="fa-IR" dirty="0">
                <a:cs typeface="B Titr" panose="00000700000000000000" pitchFamily="2" charset="-78"/>
              </a:rPr>
              <a:t>1402</a:t>
            </a:r>
            <a:endParaRPr lang="en-US" dirty="0">
              <a:cs typeface="B Titr" panose="00000700000000000000" pitchFamily="2" charset="-78"/>
            </a:endParaRPr>
          </a:p>
        </p:txBody>
      </p:sp>
      <p:pic>
        <p:nvPicPr>
          <p:cNvPr id="4" name="Picture 3"/>
          <p:cNvPicPr>
            <a:picLocks noChangeAspect="1"/>
          </p:cNvPicPr>
          <p:nvPr/>
        </p:nvPicPr>
        <p:blipFill>
          <a:blip r:embed="rId2"/>
          <a:stretch>
            <a:fillRect/>
          </a:stretch>
        </p:blipFill>
        <p:spPr>
          <a:xfrm>
            <a:off x="10381184" y="298198"/>
            <a:ext cx="1533312" cy="1421421"/>
          </a:xfrm>
          <a:prstGeom prst="rect">
            <a:avLst/>
          </a:prstGeom>
        </p:spPr>
      </p:pic>
    </p:spTree>
    <p:extLst>
      <p:ext uri="{BB962C8B-B14F-4D97-AF65-F5344CB8AC3E}">
        <p14:creationId xmlns:p14="http://schemas.microsoft.com/office/powerpoint/2010/main" val="13848608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3267" y="313900"/>
            <a:ext cx="9908274" cy="1596788"/>
          </a:xfrm>
          <a:solidFill>
            <a:schemeClr val="accent6">
              <a:lumMod val="60000"/>
              <a:lumOff val="40000"/>
            </a:schemeClr>
          </a:solidFill>
        </p:spPr>
        <p:txBody>
          <a:bodyPr>
            <a:normAutofit/>
          </a:bodyPr>
          <a:lstStyle/>
          <a:p>
            <a:r>
              <a:rPr lang="en-US" b="1" u="sng" dirty="0">
                <a:latin typeface="Calibri" panose="020F0502020204030204" pitchFamily="34" charset="0"/>
                <a:cs typeface="Calibri" panose="020F0502020204030204" pitchFamily="34" charset="0"/>
              </a:rPr>
              <a:t>Book</a:t>
            </a:r>
            <a:r>
              <a:rPr lang="en-US" b="1" dirty="0">
                <a:latin typeface="Calibri" panose="020F0502020204030204" pitchFamily="34" charset="0"/>
                <a:cs typeface="Calibri" panose="020F0502020204030204" pitchFamily="34" charset="0"/>
              </a:rPr>
              <a:t> Citation Index- </a:t>
            </a:r>
            <a:r>
              <a:rPr lang="en-US" b="1" i="1" dirty="0">
                <a:latin typeface="Calibri" panose="020F0502020204030204" pitchFamily="34" charset="0"/>
                <a:cs typeface="Calibri" panose="020F0502020204030204" pitchFamily="34" charset="0"/>
              </a:rPr>
              <a:t>Science</a:t>
            </a:r>
            <a:r>
              <a:rPr lang="en-US" b="1" baseline="30000" dirty="0">
                <a:latin typeface="Calibri" panose="020F0502020204030204" pitchFamily="34" charset="0"/>
                <a:cs typeface="Calibri" panose="020F0502020204030204" pitchFamily="34" charset="0"/>
              </a:rPr>
              <a:t>®</a:t>
            </a:r>
            <a:r>
              <a:rPr lang="en-US" b="1" dirty="0">
                <a:latin typeface="Calibri" panose="020F0502020204030204" pitchFamily="34" charset="0"/>
                <a:cs typeface="Calibri" panose="020F0502020204030204" pitchFamily="34" charset="0"/>
              </a:rPr>
              <a:t> (BKCI-S) and</a:t>
            </a:r>
            <a:br>
              <a:rPr lang="en-US" b="1" dirty="0">
                <a:latin typeface="Calibri" panose="020F0502020204030204" pitchFamily="34" charset="0"/>
                <a:cs typeface="Calibri" panose="020F0502020204030204" pitchFamily="34" charset="0"/>
              </a:rPr>
            </a:br>
            <a:r>
              <a:rPr lang="en-US" b="1" dirty="0">
                <a:latin typeface="Calibri" panose="020F0502020204030204" pitchFamily="34" charset="0"/>
                <a:cs typeface="Calibri" panose="020F0502020204030204" pitchFamily="34" charset="0"/>
              </a:rPr>
              <a:t>Social Sciences &amp; Humanities</a:t>
            </a:r>
            <a:r>
              <a:rPr lang="en-US" b="1" baseline="30000" dirty="0">
                <a:latin typeface="Calibri" panose="020F0502020204030204" pitchFamily="34" charset="0"/>
                <a:cs typeface="Calibri" panose="020F0502020204030204" pitchFamily="34" charset="0"/>
              </a:rPr>
              <a:t>®</a:t>
            </a:r>
            <a:r>
              <a:rPr lang="en-US" b="1" dirty="0">
                <a:latin typeface="Calibri" panose="020F0502020204030204" pitchFamily="34" charset="0"/>
                <a:cs typeface="Calibri" panose="020F0502020204030204" pitchFamily="34" charset="0"/>
              </a:rPr>
              <a:t> (BKCI-SSH)</a:t>
            </a:r>
            <a:endParaRPr lang="en-US" dirty="0">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1484310" y="2047164"/>
            <a:ext cx="10018713" cy="1692323"/>
          </a:xfrm>
        </p:spPr>
        <p:txBody>
          <a:bodyPr/>
          <a:lstStyle/>
          <a:p>
            <a:r>
              <a:rPr lang="en-US" dirty="0"/>
              <a:t>The </a:t>
            </a:r>
            <a:r>
              <a:rPr lang="en-US" i="1" dirty="0"/>
              <a:t>Book Citation Index</a:t>
            </a:r>
            <a:r>
              <a:rPr lang="en-US" dirty="0"/>
              <a:t> is a multidisciplinary index to the literature of the sciences, social sciences, and humanities.</a:t>
            </a:r>
          </a:p>
          <a:p>
            <a:r>
              <a:rPr lang="en-US" b="1" dirty="0"/>
              <a:t>Publication years</a:t>
            </a:r>
            <a:r>
              <a:rPr lang="en-US" dirty="0"/>
              <a:t>: 2005 to present</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070850868"/>
              </p:ext>
            </p:extLst>
          </p:nvPr>
        </p:nvGraphicFramePr>
        <p:xfrm>
          <a:off x="1484313" y="3521122"/>
          <a:ext cx="10018712" cy="2770496"/>
        </p:xfrm>
        <a:graphic>
          <a:graphicData uri="http://schemas.openxmlformats.org/drawingml/2006/table">
            <a:tbl>
              <a:tblPr/>
              <a:tblGrid>
                <a:gridCol w="5009356">
                  <a:extLst>
                    <a:ext uri="{9D8B030D-6E8A-4147-A177-3AD203B41FA5}">
                      <a16:colId xmlns:a16="http://schemas.microsoft.com/office/drawing/2014/main" val="3021283477"/>
                    </a:ext>
                  </a:extLst>
                </a:gridCol>
                <a:gridCol w="5009356">
                  <a:extLst>
                    <a:ext uri="{9D8B030D-6E8A-4147-A177-3AD203B41FA5}">
                      <a16:colId xmlns:a16="http://schemas.microsoft.com/office/drawing/2014/main" val="793439992"/>
                    </a:ext>
                  </a:extLst>
                </a:gridCol>
              </a:tblGrid>
              <a:tr h="473012">
                <a:tc gridSpan="2">
                  <a:txBody>
                    <a:bodyPr/>
                    <a:lstStyle/>
                    <a:p>
                      <a:pPr algn="l" fontAlgn="t"/>
                      <a:r>
                        <a:rPr lang="en-US">
                          <a:effectLst/>
                        </a:rPr>
                        <a:t>Some disciplines covered include:</a:t>
                      </a:r>
                    </a:p>
                  </a:txBody>
                  <a:tcPr marL="76200" marR="76200" marT="76200" marB="76200">
                    <a:lnL>
                      <a:noFill/>
                    </a:lnL>
                    <a:lnR>
                      <a:noFill/>
                    </a:lnR>
                    <a:lnT>
                      <a:noFill/>
                    </a:lnT>
                    <a:lnB>
                      <a:noFill/>
                    </a:lnB>
                  </a:tcPr>
                </a:tc>
                <a:tc hMerge="1">
                  <a:txBody>
                    <a:bodyPr/>
                    <a:lstStyle/>
                    <a:p>
                      <a:endParaRPr lang="en-US"/>
                    </a:p>
                  </a:txBody>
                  <a:tcPr/>
                </a:tc>
                <a:extLst>
                  <a:ext uri="{0D108BD9-81ED-4DB2-BD59-A6C34878D82A}">
                    <a16:rowId xmlns:a16="http://schemas.microsoft.com/office/drawing/2014/main" val="3200684592"/>
                  </a:ext>
                </a:extLst>
              </a:tr>
              <a:tr h="2297484">
                <a:tc>
                  <a:txBody>
                    <a:bodyPr/>
                    <a:lstStyle/>
                    <a:p>
                      <a:pPr algn="l" fontAlgn="t">
                        <a:buFont typeface="Arial" panose="020B0604020202020204" pitchFamily="34" charset="0"/>
                        <a:buChar char="•"/>
                      </a:pPr>
                      <a:r>
                        <a:rPr lang="en-US">
                          <a:effectLst/>
                        </a:rPr>
                        <a:t>Agriculture</a:t>
                      </a:r>
                    </a:p>
                    <a:p>
                      <a:pPr algn="l" fontAlgn="t">
                        <a:buFont typeface="Arial" panose="020B0604020202020204" pitchFamily="34" charset="0"/>
                        <a:buChar char="•"/>
                      </a:pPr>
                      <a:r>
                        <a:rPr lang="en-US">
                          <a:effectLst/>
                        </a:rPr>
                        <a:t>Biology</a:t>
                      </a:r>
                    </a:p>
                    <a:p>
                      <a:pPr algn="l" fontAlgn="t">
                        <a:buFont typeface="Arial" panose="020B0604020202020204" pitchFamily="34" charset="0"/>
                        <a:buChar char="•"/>
                      </a:pPr>
                      <a:r>
                        <a:rPr lang="en-US">
                          <a:effectLst/>
                        </a:rPr>
                        <a:t>Chemistry</a:t>
                      </a:r>
                    </a:p>
                    <a:p>
                      <a:pPr algn="l" fontAlgn="t">
                        <a:buFont typeface="Arial" panose="020B0604020202020204" pitchFamily="34" charset="0"/>
                        <a:buChar char="•"/>
                      </a:pPr>
                      <a:r>
                        <a:rPr lang="en-US">
                          <a:effectLst/>
                        </a:rPr>
                        <a:t>Clinical Medicine</a:t>
                      </a:r>
                    </a:p>
                    <a:p>
                      <a:pPr algn="l" fontAlgn="t">
                        <a:buFont typeface="Arial" panose="020B0604020202020204" pitchFamily="34" charset="0"/>
                        <a:buChar char="•"/>
                      </a:pPr>
                      <a:r>
                        <a:rPr lang="en-US">
                          <a:effectLst/>
                        </a:rPr>
                        <a:t>Computer Science</a:t>
                      </a:r>
                    </a:p>
                    <a:p>
                      <a:pPr algn="l" fontAlgn="t">
                        <a:buFont typeface="Arial" panose="020B0604020202020204" pitchFamily="34" charset="0"/>
                        <a:buChar char="•"/>
                      </a:pPr>
                      <a:r>
                        <a:rPr lang="en-US">
                          <a:effectLst/>
                        </a:rPr>
                        <a:t>Economics</a:t>
                      </a:r>
                    </a:p>
                    <a:p>
                      <a:pPr algn="l" fontAlgn="t">
                        <a:buFont typeface="Arial" panose="020B0604020202020204" pitchFamily="34" charset="0"/>
                        <a:buChar char="•"/>
                      </a:pPr>
                      <a:r>
                        <a:rPr lang="en-US">
                          <a:effectLst/>
                        </a:rPr>
                        <a:t>Education</a:t>
                      </a:r>
                    </a:p>
                  </a:txBody>
                  <a:tcPr marL="76200" marR="76200" marT="76200" marB="76200">
                    <a:lnL>
                      <a:noFill/>
                    </a:lnL>
                    <a:lnR>
                      <a:noFill/>
                    </a:lnR>
                    <a:lnT>
                      <a:noFill/>
                    </a:lnT>
                    <a:lnB>
                      <a:noFill/>
                    </a:lnB>
                  </a:tcPr>
                </a:tc>
                <a:tc>
                  <a:txBody>
                    <a:bodyPr/>
                    <a:lstStyle/>
                    <a:p>
                      <a:pPr algn="l" fontAlgn="t">
                        <a:buFont typeface="Arial" panose="020B0604020202020204" pitchFamily="34" charset="0"/>
                        <a:buChar char="•"/>
                      </a:pPr>
                      <a:r>
                        <a:rPr lang="en-US" dirty="0">
                          <a:effectLst/>
                        </a:rPr>
                        <a:t>Engineering</a:t>
                      </a:r>
                    </a:p>
                    <a:p>
                      <a:pPr algn="l" fontAlgn="t">
                        <a:buFont typeface="Arial" panose="020B0604020202020204" pitchFamily="34" charset="0"/>
                        <a:buChar char="•"/>
                      </a:pPr>
                      <a:r>
                        <a:rPr lang="en-US" dirty="0">
                          <a:effectLst/>
                        </a:rPr>
                        <a:t>History</a:t>
                      </a:r>
                    </a:p>
                    <a:p>
                      <a:pPr algn="l" fontAlgn="t">
                        <a:buFont typeface="Arial" panose="020B0604020202020204" pitchFamily="34" charset="0"/>
                        <a:buChar char="•"/>
                      </a:pPr>
                      <a:r>
                        <a:rPr lang="en-US" dirty="0">
                          <a:effectLst/>
                        </a:rPr>
                        <a:t>Life Sciences</a:t>
                      </a:r>
                    </a:p>
                    <a:p>
                      <a:pPr algn="l" fontAlgn="t">
                        <a:buFont typeface="Arial" panose="020B0604020202020204" pitchFamily="34" charset="0"/>
                        <a:buChar char="•"/>
                      </a:pPr>
                      <a:r>
                        <a:rPr lang="en-US" dirty="0">
                          <a:effectLst/>
                        </a:rPr>
                        <a:t>Physics</a:t>
                      </a:r>
                    </a:p>
                    <a:p>
                      <a:pPr algn="l" fontAlgn="t">
                        <a:buFont typeface="Arial" panose="020B0604020202020204" pitchFamily="34" charset="0"/>
                        <a:buChar char="•"/>
                      </a:pPr>
                      <a:r>
                        <a:rPr lang="en-US" dirty="0">
                          <a:effectLst/>
                        </a:rPr>
                        <a:t>Psychology</a:t>
                      </a:r>
                    </a:p>
                    <a:p>
                      <a:pPr algn="l" fontAlgn="t">
                        <a:buFont typeface="Arial" panose="020B0604020202020204" pitchFamily="34" charset="0"/>
                        <a:buChar char="•"/>
                      </a:pPr>
                      <a:r>
                        <a:rPr lang="en-US" dirty="0">
                          <a:effectLst/>
                        </a:rPr>
                        <a:t>Social &amp; Behavioral Sciences</a:t>
                      </a:r>
                    </a:p>
                    <a:p>
                      <a:pPr algn="l" fontAlgn="t">
                        <a:buFont typeface="Arial" panose="020B0604020202020204" pitchFamily="34" charset="0"/>
                        <a:buChar char="•"/>
                      </a:pPr>
                      <a:r>
                        <a:rPr lang="en-US" dirty="0">
                          <a:effectLst/>
                        </a:rPr>
                        <a:t>Technology</a:t>
                      </a:r>
                    </a:p>
                  </a:txBody>
                  <a:tcPr marL="76200" marR="76200" marT="76200" marB="76200">
                    <a:lnL>
                      <a:noFill/>
                    </a:lnL>
                    <a:lnR>
                      <a:noFill/>
                    </a:lnR>
                    <a:lnT>
                      <a:noFill/>
                    </a:lnT>
                    <a:lnB>
                      <a:noFill/>
                    </a:lnB>
                  </a:tcPr>
                </a:tc>
                <a:extLst>
                  <a:ext uri="{0D108BD9-81ED-4DB2-BD59-A6C34878D82A}">
                    <a16:rowId xmlns:a16="http://schemas.microsoft.com/office/drawing/2014/main" val="1567134810"/>
                  </a:ext>
                </a:extLst>
              </a:tr>
            </a:tbl>
          </a:graphicData>
        </a:graphic>
      </p:graphicFrame>
    </p:spTree>
    <p:extLst>
      <p:ext uri="{BB962C8B-B14F-4D97-AF65-F5344CB8AC3E}">
        <p14:creationId xmlns:p14="http://schemas.microsoft.com/office/powerpoint/2010/main" val="3429316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3DC255-BB0C-4245-8198-DAB98FFD0BE6}"/>
              </a:ext>
            </a:extLst>
          </p:cNvPr>
          <p:cNvSpPr>
            <a:spLocks noGrp="1"/>
          </p:cNvSpPr>
          <p:nvPr>
            <p:ph type="title"/>
          </p:nvPr>
        </p:nvSpPr>
        <p:spPr>
          <a:xfrm>
            <a:off x="1143000" y="295527"/>
            <a:ext cx="9875520" cy="644856"/>
          </a:xfrm>
        </p:spPr>
        <p:txBody>
          <a:bodyPr>
            <a:normAutofit fontScale="90000"/>
          </a:bodyPr>
          <a:lstStyle/>
          <a:p>
            <a:pPr algn="r" rtl="1"/>
            <a:r>
              <a:rPr lang="fa-IR" dirty="0">
                <a:cs typeface="B Titr" panose="00000700000000000000" pitchFamily="2" charset="-78"/>
              </a:rPr>
              <a:t>روش دسترسی به پایگاه</a:t>
            </a:r>
            <a:endParaRPr lang="en-US" dirty="0">
              <a:cs typeface="B Titr" panose="00000700000000000000" pitchFamily="2" charset="-78"/>
            </a:endParaRPr>
          </a:p>
        </p:txBody>
      </p:sp>
      <p:pic>
        <p:nvPicPr>
          <p:cNvPr id="10" name="Picture 9"/>
          <p:cNvPicPr>
            <a:picLocks noChangeAspect="1"/>
          </p:cNvPicPr>
          <p:nvPr/>
        </p:nvPicPr>
        <p:blipFill rotWithShape="1">
          <a:blip r:embed="rId2"/>
          <a:srcRect t="3861" b="5643"/>
          <a:stretch/>
        </p:blipFill>
        <p:spPr>
          <a:xfrm>
            <a:off x="232106" y="914400"/>
            <a:ext cx="11305037" cy="5751871"/>
          </a:xfrm>
          <a:prstGeom prst="rect">
            <a:avLst/>
          </a:prstGeom>
        </p:spPr>
      </p:pic>
      <p:sp>
        <p:nvSpPr>
          <p:cNvPr id="6" name="TextBox 5">
            <a:extLst>
              <a:ext uri="{FF2B5EF4-FFF2-40B4-BE49-F238E27FC236}">
                <a16:creationId xmlns:a16="http://schemas.microsoft.com/office/drawing/2014/main" id="{CA352525-DBC7-4544-9B24-5201913A0175}"/>
              </a:ext>
            </a:extLst>
          </p:cNvPr>
          <p:cNvSpPr txBox="1"/>
          <p:nvPr/>
        </p:nvSpPr>
        <p:spPr>
          <a:xfrm>
            <a:off x="4630993" y="785698"/>
            <a:ext cx="3230799" cy="523220"/>
          </a:xfrm>
          <a:prstGeom prst="rect">
            <a:avLst/>
          </a:prstGeom>
          <a:noFill/>
        </p:spPr>
        <p:txBody>
          <a:bodyPr wrap="square" rtlCol="0">
            <a:spAutoFit/>
          </a:bodyPr>
          <a:lstStyle/>
          <a:p>
            <a:r>
              <a:rPr lang="en-US" sz="2800" dirty="0">
                <a:solidFill>
                  <a:srgbClr val="FF0000"/>
                </a:solidFill>
              </a:rPr>
              <a:t>diglib.semums.ac.ir</a:t>
            </a:r>
          </a:p>
        </p:txBody>
      </p:sp>
      <p:sp>
        <p:nvSpPr>
          <p:cNvPr id="8" name="TextBox 7">
            <a:extLst>
              <a:ext uri="{FF2B5EF4-FFF2-40B4-BE49-F238E27FC236}">
                <a16:creationId xmlns:a16="http://schemas.microsoft.com/office/drawing/2014/main" id="{70623D71-7D90-416D-8EB5-E86B88BC4B4C}"/>
              </a:ext>
            </a:extLst>
          </p:cNvPr>
          <p:cNvSpPr txBox="1"/>
          <p:nvPr/>
        </p:nvSpPr>
        <p:spPr>
          <a:xfrm>
            <a:off x="2698955" y="4778477"/>
            <a:ext cx="1474838" cy="781664"/>
          </a:xfrm>
          <a:prstGeom prst="rect">
            <a:avLst/>
          </a:prstGeom>
          <a:noFill/>
          <a:ln w="38100">
            <a:solidFill>
              <a:srgbClr val="FF0000"/>
            </a:solidFill>
          </a:ln>
        </p:spPr>
        <p:txBody>
          <a:bodyPr wrap="square" rtlCol="0">
            <a:spAutoFit/>
          </a:bodyPr>
          <a:lstStyle/>
          <a:p>
            <a:endParaRPr lang="en-US" dirty="0"/>
          </a:p>
        </p:txBody>
      </p:sp>
      <p:sp>
        <p:nvSpPr>
          <p:cNvPr id="11" name="Right Arrow 10"/>
          <p:cNvSpPr/>
          <p:nvPr/>
        </p:nvSpPr>
        <p:spPr>
          <a:xfrm>
            <a:off x="1563329" y="4955458"/>
            <a:ext cx="958645" cy="427702"/>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Left 6">
            <a:extLst>
              <a:ext uri="{FF2B5EF4-FFF2-40B4-BE49-F238E27FC236}">
                <a16:creationId xmlns:a16="http://schemas.microsoft.com/office/drawing/2014/main" id="{CAC76E75-A8FA-471E-8E0C-5B1BF22C9686}"/>
              </a:ext>
            </a:extLst>
          </p:cNvPr>
          <p:cNvSpPr/>
          <p:nvPr/>
        </p:nvSpPr>
        <p:spPr>
          <a:xfrm>
            <a:off x="2698955" y="876032"/>
            <a:ext cx="1763004" cy="497237"/>
          </a:xfrm>
          <a:prstGeom prst="lef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457832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B88B4C0C-68A3-475F-A38F-E668099D2E39}"/>
              </a:ext>
            </a:extLst>
          </p:cNvPr>
          <p:cNvPicPr>
            <a:picLocks noChangeAspect="1"/>
          </p:cNvPicPr>
          <p:nvPr/>
        </p:nvPicPr>
        <p:blipFill>
          <a:blip r:embed="rId2"/>
          <a:stretch>
            <a:fillRect/>
          </a:stretch>
        </p:blipFill>
        <p:spPr>
          <a:xfrm>
            <a:off x="117987" y="147484"/>
            <a:ext cx="11917994" cy="6710516"/>
          </a:xfrm>
          <a:prstGeom prst="rect">
            <a:avLst/>
          </a:prstGeom>
        </p:spPr>
      </p:pic>
      <p:sp>
        <p:nvSpPr>
          <p:cNvPr id="3" name="Oval 2"/>
          <p:cNvSpPr/>
          <p:nvPr/>
        </p:nvSpPr>
        <p:spPr>
          <a:xfrm>
            <a:off x="3082413" y="2580968"/>
            <a:ext cx="6091084" cy="648929"/>
          </a:xfrm>
          <a:prstGeom prst="ellipse">
            <a:avLst/>
          </a:prstGeom>
          <a:noFill/>
          <a:ln>
            <a:solidFill>
              <a:srgbClr val="C00000"/>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
        <p:nvSpPr>
          <p:cNvPr id="11" name="Oval 10"/>
          <p:cNvSpPr/>
          <p:nvPr/>
        </p:nvSpPr>
        <p:spPr>
          <a:xfrm>
            <a:off x="2713703" y="3229897"/>
            <a:ext cx="3406878" cy="442451"/>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2521974" y="3834581"/>
            <a:ext cx="7403691" cy="2418735"/>
          </a:xfrm>
          <a:prstGeom prst="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60624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barn(inVertical)">
                                      <p:cBhvr>
                                        <p:cTn id="18" dur="5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barn(inVertical)">
                                      <p:cBhvr>
                                        <p:cTn id="2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1" grpId="0" animBg="1"/>
      <p:bldP spid="1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63555" y="781664"/>
            <a:ext cx="11866520" cy="5884607"/>
          </a:xfrm>
          <a:prstGeom prst="rect">
            <a:avLst/>
          </a:prstGeom>
        </p:spPr>
      </p:pic>
      <p:sp>
        <p:nvSpPr>
          <p:cNvPr id="3" name="TextBox 2"/>
          <p:cNvSpPr txBox="1"/>
          <p:nvPr/>
        </p:nvSpPr>
        <p:spPr>
          <a:xfrm>
            <a:off x="1858297" y="176981"/>
            <a:ext cx="7846142" cy="461665"/>
          </a:xfrm>
          <a:prstGeom prst="rect">
            <a:avLst/>
          </a:prstGeom>
        </p:spPr>
        <p:style>
          <a:lnRef idx="3">
            <a:schemeClr val="lt1"/>
          </a:lnRef>
          <a:fillRef idx="1">
            <a:schemeClr val="accent6"/>
          </a:fillRef>
          <a:effectRef idx="1">
            <a:schemeClr val="accent6"/>
          </a:effectRef>
          <a:fontRef idx="minor">
            <a:schemeClr val="lt1"/>
          </a:fontRef>
        </p:style>
        <p:txBody>
          <a:bodyPr wrap="square" rtlCol="0">
            <a:spAutoFit/>
          </a:bodyPr>
          <a:lstStyle/>
          <a:p>
            <a:r>
              <a:rPr lang="en-US" sz="2400" dirty="0">
                <a:latin typeface="Copperplate Gothic Bold" panose="020E0705020206020404" pitchFamily="34" charset="0"/>
              </a:rPr>
              <a:t>Advanced Search</a:t>
            </a:r>
          </a:p>
        </p:txBody>
      </p:sp>
      <p:sp>
        <p:nvSpPr>
          <p:cNvPr id="4" name="Oval 3"/>
          <p:cNvSpPr/>
          <p:nvPr/>
        </p:nvSpPr>
        <p:spPr>
          <a:xfrm>
            <a:off x="575187" y="2580968"/>
            <a:ext cx="10810568" cy="1150374"/>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p:cNvSpPr/>
          <p:nvPr/>
        </p:nvSpPr>
        <p:spPr>
          <a:xfrm>
            <a:off x="752168" y="3731343"/>
            <a:ext cx="1725561" cy="766916"/>
          </a:xfrm>
          <a:prstGeom prst="rect">
            <a:avLst/>
          </a:prstGeom>
          <a:no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752168" y="4660490"/>
            <a:ext cx="6002593" cy="18288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6754761" y="4549877"/>
            <a:ext cx="4719484" cy="2050026"/>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33940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barn(inVertical)">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arn(inVertic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barn(inVertical)">
                                      <p:cBhvr>
                                        <p:cTn id="23" dur="5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inVertical)">
                                      <p:cBhvr>
                                        <p:cTn id="2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0" y="147484"/>
            <a:ext cx="10018713" cy="1312606"/>
          </a:xfrm>
          <a:solidFill>
            <a:srgbClr val="92D050"/>
          </a:solidFill>
        </p:spPr>
        <p:txBody>
          <a:bodyPr/>
          <a:lstStyle/>
          <a:p>
            <a:r>
              <a:rPr lang="en-US" b="1" dirty="0"/>
              <a:t>Search Rules</a:t>
            </a:r>
            <a:endParaRPr lang="en-US" dirty="0"/>
          </a:p>
        </p:txBody>
      </p:sp>
      <p:sp>
        <p:nvSpPr>
          <p:cNvPr id="3" name="Content Placeholder 2"/>
          <p:cNvSpPr>
            <a:spLocks noGrp="1"/>
          </p:cNvSpPr>
          <p:nvPr>
            <p:ph idx="1"/>
          </p:nvPr>
        </p:nvSpPr>
        <p:spPr>
          <a:xfrm>
            <a:off x="1342104" y="1996440"/>
            <a:ext cx="10160920" cy="4714076"/>
          </a:xfrm>
        </p:spPr>
        <p:txBody>
          <a:bodyPr>
            <a:normAutofit fontScale="92500" lnSpcReduction="10000"/>
          </a:bodyPr>
          <a:lstStyle/>
          <a:p>
            <a:r>
              <a:rPr lang="en-US" dirty="0"/>
              <a:t>Web of Science supports searching Boolean and proximity search operators. There is </a:t>
            </a:r>
            <a:r>
              <a:rPr lang="en-US" dirty="0">
                <a:solidFill>
                  <a:srgbClr val="FF0000"/>
                </a:solidFill>
              </a:rPr>
              <a:t>no limit </a:t>
            </a:r>
            <a:r>
              <a:rPr lang="en-US" dirty="0"/>
              <a:t>to the number of Boolean or proximity operators used in a single query.</a:t>
            </a:r>
          </a:p>
          <a:p>
            <a:pPr lvl="1"/>
            <a:r>
              <a:rPr lang="en-US" dirty="0"/>
              <a:t>The only exception to this applies when performing an All Fields (AF) search in Web of Science Core Collection. When searching All Fields a search query is limited to 49 Boolean or proximity operators.</a:t>
            </a:r>
          </a:p>
          <a:p>
            <a:r>
              <a:rPr lang="en-US" dirty="0"/>
              <a:t>You can use </a:t>
            </a:r>
            <a:r>
              <a:rPr lang="en-US" dirty="0">
                <a:solidFill>
                  <a:schemeClr val="accent1">
                    <a:lumMod val="75000"/>
                  </a:schemeClr>
                </a:solidFill>
              </a:rPr>
              <a:t>AND, OR, NOT, NEAR, and SAME </a:t>
            </a:r>
            <a:r>
              <a:rPr lang="en-US" dirty="0"/>
              <a:t>to combine terms to broaden or narrow your search.</a:t>
            </a:r>
          </a:p>
          <a:p>
            <a:r>
              <a:rPr lang="en-US" dirty="0"/>
              <a:t>Search operators are </a:t>
            </a:r>
            <a:r>
              <a:rPr lang="en-US" dirty="0">
                <a:solidFill>
                  <a:schemeClr val="accent6">
                    <a:lumMod val="75000"/>
                  </a:schemeClr>
                </a:solidFill>
              </a:rPr>
              <a:t>not case sensitive</a:t>
            </a:r>
            <a:r>
              <a:rPr lang="en-US" dirty="0"/>
              <a:t>; </a:t>
            </a:r>
            <a:r>
              <a:rPr lang="en-US" i="1" dirty="0"/>
              <a:t>OR</a:t>
            </a:r>
            <a:r>
              <a:rPr lang="en-US" dirty="0"/>
              <a:t>, </a:t>
            </a:r>
            <a:r>
              <a:rPr lang="en-US" i="1" dirty="0"/>
              <a:t>Or</a:t>
            </a:r>
            <a:r>
              <a:rPr lang="en-US" dirty="0"/>
              <a:t>, and </a:t>
            </a:r>
            <a:r>
              <a:rPr lang="en-US" i="1" dirty="0"/>
              <a:t>or </a:t>
            </a:r>
            <a:r>
              <a:rPr lang="en-US" dirty="0"/>
              <a:t>return the same results.</a:t>
            </a:r>
          </a:p>
          <a:p>
            <a:r>
              <a:rPr lang="en-US" dirty="0"/>
              <a:t>Web of Science search uses an </a:t>
            </a:r>
            <a:r>
              <a:rPr lang="en-US" dirty="0">
                <a:solidFill>
                  <a:schemeClr val="accent4">
                    <a:lumMod val="75000"/>
                  </a:schemeClr>
                </a:solidFill>
              </a:rPr>
              <a:t>implicit AND </a:t>
            </a:r>
            <a:r>
              <a:rPr lang="en-US" dirty="0"/>
              <a:t>operator in most fields when you enter two or more adjacent terms.</a:t>
            </a:r>
          </a:p>
          <a:p>
            <a:r>
              <a:rPr lang="en-US" dirty="0"/>
              <a:t>You </a:t>
            </a:r>
            <a:r>
              <a:rPr lang="en-US" dirty="0">
                <a:solidFill>
                  <a:schemeClr val="accent5">
                    <a:lumMod val="50000"/>
                  </a:schemeClr>
                </a:solidFill>
              </a:rPr>
              <a:t>cannot use </a:t>
            </a:r>
            <a:r>
              <a:rPr lang="en-US" dirty="0"/>
              <a:t>the </a:t>
            </a:r>
            <a:r>
              <a:rPr lang="en-US" dirty="0">
                <a:solidFill>
                  <a:schemeClr val="accent5">
                    <a:lumMod val="75000"/>
                  </a:schemeClr>
                </a:solidFill>
              </a:rPr>
              <a:t>AND</a:t>
            </a:r>
            <a:r>
              <a:rPr lang="en-US" dirty="0"/>
              <a:t> operator in queries that include the </a:t>
            </a:r>
            <a:r>
              <a:rPr lang="en-US" dirty="0">
                <a:solidFill>
                  <a:schemeClr val="accent5">
                    <a:lumMod val="75000"/>
                  </a:schemeClr>
                </a:solidFill>
              </a:rPr>
              <a:t>NEAR</a:t>
            </a:r>
            <a:r>
              <a:rPr lang="en-US" dirty="0"/>
              <a:t> operator. For example, the following query is not valid: </a:t>
            </a:r>
            <a:r>
              <a:rPr lang="en-US" b="1" dirty="0"/>
              <a:t>TS = (Germany NEAR/10 (monetary AND union))</a:t>
            </a:r>
            <a:endParaRPr lang="en-US" dirty="0"/>
          </a:p>
          <a:p>
            <a:pPr marL="0" indent="0">
              <a:buNone/>
            </a:pPr>
            <a:endParaRPr lang="en-US" dirty="0"/>
          </a:p>
          <a:p>
            <a:endParaRPr lang="en-US" dirty="0"/>
          </a:p>
        </p:txBody>
      </p:sp>
    </p:spTree>
    <p:extLst>
      <p:ext uri="{BB962C8B-B14F-4D97-AF65-F5344CB8AC3E}">
        <p14:creationId xmlns:p14="http://schemas.microsoft.com/office/powerpoint/2010/main" val="197775649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2177" y="147484"/>
            <a:ext cx="9821708" cy="1179871"/>
          </a:xfrm>
          <a:solidFill>
            <a:srgbClr val="FFC000"/>
          </a:solidFill>
        </p:spPr>
        <p:txBody>
          <a:bodyPr/>
          <a:lstStyle/>
          <a:p>
            <a:r>
              <a:rPr lang="en-US" b="1" dirty="0"/>
              <a:t>Search Operator Precedence</a:t>
            </a:r>
            <a:endParaRPr lang="en-US" dirty="0"/>
          </a:p>
        </p:txBody>
      </p:sp>
      <p:sp>
        <p:nvSpPr>
          <p:cNvPr id="3" name="Content Placeholder 2"/>
          <p:cNvSpPr>
            <a:spLocks noGrp="1"/>
          </p:cNvSpPr>
          <p:nvPr>
            <p:ph idx="1"/>
          </p:nvPr>
        </p:nvSpPr>
        <p:spPr>
          <a:xfrm>
            <a:off x="1415845" y="1828800"/>
            <a:ext cx="10427110" cy="5029200"/>
          </a:xfrm>
        </p:spPr>
        <p:txBody>
          <a:bodyPr>
            <a:noAutofit/>
          </a:bodyPr>
          <a:lstStyle/>
          <a:p>
            <a:r>
              <a:rPr lang="en-US" dirty="0">
                <a:latin typeface="Calibri" panose="020F0502020204030204" pitchFamily="34" charset="0"/>
                <a:cs typeface="Calibri" panose="020F0502020204030204" pitchFamily="34" charset="0"/>
              </a:rPr>
              <a:t>If you use different operators in your search, the search is processed according to this order of precedence:</a:t>
            </a:r>
          </a:p>
          <a:p>
            <a:pPr marL="914400" lvl="1" indent="-457200">
              <a:buFont typeface="+mj-lt"/>
              <a:buAutoNum type="arabicPeriod"/>
            </a:pPr>
            <a:r>
              <a:rPr lang="en-US" sz="1800" dirty="0">
                <a:latin typeface="Calibri" panose="020F0502020204030204" pitchFamily="34" charset="0"/>
                <a:cs typeface="Calibri" panose="020F0502020204030204" pitchFamily="34" charset="0"/>
              </a:rPr>
              <a:t>NEAR/x</a:t>
            </a:r>
          </a:p>
          <a:p>
            <a:pPr marL="914400" lvl="1" indent="-457200">
              <a:buFont typeface="+mj-lt"/>
              <a:buAutoNum type="arabicPeriod"/>
            </a:pPr>
            <a:r>
              <a:rPr lang="en-US" sz="1800" dirty="0">
                <a:latin typeface="Calibri" panose="020F0502020204030204" pitchFamily="34" charset="0"/>
                <a:cs typeface="Calibri" panose="020F0502020204030204" pitchFamily="34" charset="0"/>
              </a:rPr>
              <a:t>SAME</a:t>
            </a:r>
          </a:p>
          <a:p>
            <a:pPr marL="914400" lvl="1" indent="-457200">
              <a:buFont typeface="+mj-lt"/>
              <a:buAutoNum type="arabicPeriod"/>
            </a:pPr>
            <a:r>
              <a:rPr lang="en-US" sz="1800" dirty="0">
                <a:latin typeface="Calibri" panose="020F0502020204030204" pitchFamily="34" charset="0"/>
                <a:cs typeface="Calibri" panose="020F0502020204030204" pitchFamily="34" charset="0"/>
              </a:rPr>
              <a:t>NOT</a:t>
            </a:r>
          </a:p>
          <a:p>
            <a:pPr marL="914400" lvl="1" indent="-457200">
              <a:buFont typeface="+mj-lt"/>
              <a:buAutoNum type="arabicPeriod"/>
            </a:pPr>
            <a:r>
              <a:rPr lang="en-US" sz="1800" dirty="0">
                <a:latin typeface="Calibri" panose="020F0502020204030204" pitchFamily="34" charset="0"/>
                <a:cs typeface="Calibri" panose="020F0502020204030204" pitchFamily="34" charset="0"/>
              </a:rPr>
              <a:t>AND</a:t>
            </a:r>
          </a:p>
          <a:p>
            <a:pPr marL="914400" lvl="1" indent="-457200">
              <a:buFont typeface="+mj-lt"/>
              <a:buAutoNum type="arabicPeriod"/>
            </a:pPr>
            <a:r>
              <a:rPr lang="en-US" sz="1800" dirty="0">
                <a:latin typeface="Calibri" panose="020F0502020204030204" pitchFamily="34" charset="0"/>
                <a:cs typeface="Calibri" panose="020F0502020204030204" pitchFamily="34" charset="0"/>
              </a:rPr>
              <a:t>OR</a:t>
            </a:r>
          </a:p>
          <a:p>
            <a:r>
              <a:rPr lang="en-US" dirty="0">
                <a:solidFill>
                  <a:srgbClr val="FF0000"/>
                </a:solidFill>
                <a:latin typeface="Calibri" panose="020F0502020204030204" pitchFamily="34" charset="0"/>
                <a:cs typeface="Calibri" panose="020F0502020204030204" pitchFamily="34" charset="0"/>
              </a:rPr>
              <a:t>Use parentheses to override operator precedence</a:t>
            </a:r>
            <a:r>
              <a:rPr lang="en-US" dirty="0">
                <a:latin typeface="Calibri" panose="020F0502020204030204" pitchFamily="34" charset="0"/>
                <a:cs typeface="Calibri" panose="020F0502020204030204" pitchFamily="34" charset="0"/>
              </a:rPr>
              <a:t>. For example:</a:t>
            </a:r>
          </a:p>
          <a:p>
            <a:pPr lvl="1"/>
            <a:r>
              <a:rPr lang="en-US" sz="1800" b="1" dirty="0">
                <a:latin typeface="Calibri" panose="020F0502020204030204" pitchFamily="34" charset="0"/>
                <a:cs typeface="Calibri" panose="020F0502020204030204" pitchFamily="34" charset="0"/>
              </a:rPr>
              <a:t>influenza OR flu AND avian</a:t>
            </a:r>
            <a:r>
              <a:rPr lang="en-US" sz="1800" dirty="0">
                <a:latin typeface="Calibri" panose="020F0502020204030204" pitchFamily="34" charset="0"/>
                <a:cs typeface="Calibri" panose="020F0502020204030204" pitchFamily="34" charset="0"/>
              </a:rPr>
              <a:t> finds records containing the word </a:t>
            </a:r>
            <a:r>
              <a:rPr lang="en-US" sz="1800" i="1" dirty="0">
                <a:latin typeface="Calibri" panose="020F0502020204030204" pitchFamily="34" charset="0"/>
                <a:cs typeface="Calibri" panose="020F0502020204030204" pitchFamily="34" charset="0"/>
              </a:rPr>
              <a:t>influenza</a:t>
            </a:r>
            <a:r>
              <a:rPr lang="en-US" sz="1800" dirty="0">
                <a:latin typeface="Calibri" panose="020F0502020204030204" pitchFamily="34" charset="0"/>
                <a:cs typeface="Calibri" panose="020F0502020204030204" pitchFamily="34" charset="0"/>
              </a:rPr>
              <a:t>. It also finds records containing both </a:t>
            </a:r>
            <a:r>
              <a:rPr lang="en-US" sz="1800" i="1" dirty="0">
                <a:latin typeface="Calibri" panose="020F0502020204030204" pitchFamily="34" charset="0"/>
                <a:cs typeface="Calibri" panose="020F0502020204030204" pitchFamily="34" charset="0"/>
              </a:rPr>
              <a:t>flu</a:t>
            </a:r>
            <a:r>
              <a:rPr lang="en-US" sz="1800" dirty="0">
                <a:latin typeface="Calibri" panose="020F0502020204030204" pitchFamily="34" charset="0"/>
                <a:cs typeface="Calibri" panose="020F0502020204030204" pitchFamily="34" charset="0"/>
              </a:rPr>
              <a:t> and </a:t>
            </a:r>
            <a:r>
              <a:rPr lang="en-US" sz="1800" i="1" dirty="0">
                <a:latin typeface="Calibri" panose="020F0502020204030204" pitchFamily="34" charset="0"/>
                <a:cs typeface="Calibri" panose="020F0502020204030204" pitchFamily="34" charset="0"/>
              </a:rPr>
              <a:t>avian</a:t>
            </a:r>
            <a:r>
              <a:rPr lang="en-US" sz="1800" dirty="0">
                <a:latin typeface="Calibri" panose="020F0502020204030204" pitchFamily="34" charset="0"/>
                <a:cs typeface="Calibri" panose="020F0502020204030204" pitchFamily="34" charset="0"/>
              </a:rPr>
              <a:t>.</a:t>
            </a:r>
          </a:p>
          <a:p>
            <a:pPr lvl="1"/>
            <a:r>
              <a:rPr lang="en-US" sz="1800" b="1" dirty="0">
                <a:latin typeface="Calibri" panose="020F0502020204030204" pitchFamily="34" charset="0"/>
                <a:cs typeface="Calibri" panose="020F0502020204030204" pitchFamily="34" charset="0"/>
              </a:rPr>
              <a:t>(influenza OR flu) AND avian</a:t>
            </a:r>
            <a:r>
              <a:rPr lang="en-US" sz="1800" dirty="0">
                <a:latin typeface="Calibri" panose="020F0502020204030204" pitchFamily="34" charset="0"/>
                <a:cs typeface="Calibri" panose="020F0502020204030204" pitchFamily="34" charset="0"/>
              </a:rPr>
              <a:t> finds records containing both </a:t>
            </a:r>
            <a:r>
              <a:rPr lang="en-US" sz="1800" i="1" dirty="0">
                <a:latin typeface="Calibri" panose="020F0502020204030204" pitchFamily="34" charset="0"/>
                <a:cs typeface="Calibri" panose="020F0502020204030204" pitchFamily="34" charset="0"/>
              </a:rPr>
              <a:t>influenza</a:t>
            </a:r>
            <a:r>
              <a:rPr lang="en-US" sz="1800" dirty="0">
                <a:latin typeface="Calibri" panose="020F0502020204030204" pitchFamily="34" charset="0"/>
                <a:cs typeface="Calibri" panose="020F0502020204030204" pitchFamily="34" charset="0"/>
              </a:rPr>
              <a:t> and </a:t>
            </a:r>
            <a:r>
              <a:rPr lang="en-US" sz="1800" i="1" dirty="0">
                <a:latin typeface="Calibri" panose="020F0502020204030204" pitchFamily="34" charset="0"/>
                <a:cs typeface="Calibri" panose="020F0502020204030204" pitchFamily="34" charset="0"/>
              </a:rPr>
              <a:t>avian</a:t>
            </a:r>
            <a:r>
              <a:rPr lang="en-US" sz="1800" dirty="0">
                <a:latin typeface="Calibri" panose="020F0502020204030204" pitchFamily="34" charset="0"/>
                <a:cs typeface="Calibri" panose="020F0502020204030204" pitchFamily="34" charset="0"/>
              </a:rPr>
              <a:t> or both </a:t>
            </a:r>
            <a:r>
              <a:rPr lang="en-US" sz="1800" i="1" dirty="0">
                <a:latin typeface="Calibri" panose="020F0502020204030204" pitchFamily="34" charset="0"/>
                <a:cs typeface="Calibri" panose="020F0502020204030204" pitchFamily="34" charset="0"/>
              </a:rPr>
              <a:t>flu</a:t>
            </a:r>
            <a:r>
              <a:rPr lang="en-US" sz="1800" dirty="0">
                <a:latin typeface="Calibri" panose="020F0502020204030204" pitchFamily="34" charset="0"/>
                <a:cs typeface="Calibri" panose="020F0502020204030204" pitchFamily="34" charset="0"/>
              </a:rPr>
              <a:t> and </a:t>
            </a:r>
            <a:r>
              <a:rPr lang="en-US" sz="1800" i="1" dirty="0">
                <a:latin typeface="Calibri" panose="020F0502020204030204" pitchFamily="34" charset="0"/>
                <a:cs typeface="Calibri" panose="020F0502020204030204" pitchFamily="34" charset="0"/>
              </a:rPr>
              <a:t>avian</a:t>
            </a:r>
            <a:r>
              <a:rPr lang="en-US" sz="1800" dirty="0">
                <a:latin typeface="Calibri" panose="020F0502020204030204" pitchFamily="34" charset="0"/>
                <a:cs typeface="Calibri" panose="020F0502020204030204" pitchFamily="34" charset="0"/>
              </a:rPr>
              <a:t>.</a:t>
            </a:r>
          </a:p>
          <a:p>
            <a:pPr lvl="1"/>
            <a:r>
              <a:rPr lang="en-US" b="1" dirty="0"/>
              <a:t>(salmon OR pike) NEAR/10 virus </a:t>
            </a:r>
            <a:r>
              <a:rPr lang="en-US" dirty="0"/>
              <a:t>find records containing salmon or pike within 10 words of virus.</a:t>
            </a:r>
            <a:endParaRPr lang="en-US" sz="1800"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494930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87794" y="339213"/>
            <a:ext cx="9615230" cy="1504335"/>
          </a:xfrm>
          <a:solidFill>
            <a:schemeClr val="accent5">
              <a:lumMod val="60000"/>
              <a:lumOff val="40000"/>
            </a:schemeClr>
          </a:solidFill>
        </p:spPr>
        <p:txBody>
          <a:bodyPr/>
          <a:lstStyle/>
          <a:p>
            <a:r>
              <a:rPr lang="en-US" dirty="0"/>
              <a:t>Lemmatization</a:t>
            </a:r>
          </a:p>
        </p:txBody>
      </p:sp>
      <p:sp>
        <p:nvSpPr>
          <p:cNvPr id="3" name="Content Placeholder 2"/>
          <p:cNvSpPr>
            <a:spLocks noGrp="1"/>
          </p:cNvSpPr>
          <p:nvPr>
            <p:ph idx="1"/>
          </p:nvPr>
        </p:nvSpPr>
        <p:spPr>
          <a:xfrm>
            <a:off x="1484310" y="1637072"/>
            <a:ext cx="10018713" cy="4154130"/>
          </a:xfrm>
        </p:spPr>
        <p:txBody>
          <a:bodyPr>
            <a:normAutofit fontScale="92500" lnSpcReduction="10000"/>
          </a:bodyPr>
          <a:lstStyle/>
          <a:p>
            <a:endParaRPr lang="en-US" dirty="0"/>
          </a:p>
          <a:p>
            <a:r>
              <a:rPr lang="en-US" dirty="0"/>
              <a:t>Web of Science automatically applies lemmatization rules to search queries. Lemmatization reduces inflected forms of a word to their lexical root. With lemmatization turned on, a search term is reduced to its "lemma" and inflected forms of the word are retrieved. As a result, lemmatization can reduce or eliminate the need to use wildcards to retrieve plurals and variant spellings of a word. For example:</a:t>
            </a:r>
          </a:p>
          <a:p>
            <a:pPr lvl="1"/>
            <a:r>
              <a:rPr lang="en-US" i="1" dirty="0"/>
              <a:t>Cite</a:t>
            </a:r>
            <a:r>
              <a:rPr lang="en-US" dirty="0"/>
              <a:t> finds inflected forms of the word </a:t>
            </a:r>
            <a:r>
              <a:rPr lang="en-US" i="1" dirty="0"/>
              <a:t>cite</a:t>
            </a:r>
            <a:r>
              <a:rPr lang="en-US" dirty="0"/>
              <a:t>, such as </a:t>
            </a:r>
            <a:r>
              <a:rPr lang="en-US" i="1" dirty="0"/>
              <a:t>citing, cites, cited</a:t>
            </a:r>
            <a:r>
              <a:rPr lang="en-US" dirty="0"/>
              <a:t> and </a:t>
            </a:r>
            <a:r>
              <a:rPr lang="en-US" i="1" dirty="0"/>
              <a:t>citation</a:t>
            </a:r>
            <a:r>
              <a:rPr lang="en-US" dirty="0"/>
              <a:t>.</a:t>
            </a:r>
          </a:p>
          <a:p>
            <a:pPr lvl="1"/>
            <a:r>
              <a:rPr lang="en-US" i="1" dirty="0"/>
              <a:t>Defense</a:t>
            </a:r>
            <a:r>
              <a:rPr lang="en-US" dirty="0"/>
              <a:t> finds spelling variants such as </a:t>
            </a:r>
            <a:r>
              <a:rPr lang="en-US" i="1" dirty="0"/>
              <a:t>defense</a:t>
            </a:r>
            <a:r>
              <a:rPr lang="en-US" dirty="0"/>
              <a:t> and </a:t>
            </a:r>
            <a:r>
              <a:rPr lang="en-US" i="1" dirty="0" err="1"/>
              <a:t>defence</a:t>
            </a:r>
            <a:r>
              <a:rPr lang="en-US" i="1" dirty="0"/>
              <a:t>.</a:t>
            </a:r>
          </a:p>
          <a:p>
            <a:r>
              <a:rPr lang="en-US" dirty="0"/>
              <a:t>The database turn off lemmatization when you use search terms with </a:t>
            </a:r>
            <a:r>
              <a:rPr lang="en-US" b="1" dirty="0"/>
              <a:t>Quotation Marks</a:t>
            </a:r>
            <a:r>
              <a:rPr lang="en-US" dirty="0"/>
              <a:t> or  </a:t>
            </a:r>
            <a:r>
              <a:rPr lang="en-US" b="1" dirty="0"/>
              <a:t>wildcards</a:t>
            </a:r>
            <a:endParaRPr lang="en-US" dirty="0"/>
          </a:p>
        </p:txBody>
      </p:sp>
    </p:spTree>
    <p:extLst>
      <p:ext uri="{BB962C8B-B14F-4D97-AF65-F5344CB8AC3E}">
        <p14:creationId xmlns:p14="http://schemas.microsoft.com/office/powerpoint/2010/main" val="37391709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575187"/>
            <a:ext cx="10018713" cy="1327356"/>
          </a:xfrm>
          <a:solidFill>
            <a:schemeClr val="accent1">
              <a:lumMod val="40000"/>
              <a:lumOff val="60000"/>
            </a:schemeClr>
          </a:solidFill>
        </p:spPr>
        <p:txBody>
          <a:bodyPr/>
          <a:lstStyle/>
          <a:p>
            <a:r>
              <a:rPr lang="en-US" dirty="0"/>
              <a:t>Exact search</a:t>
            </a:r>
          </a:p>
        </p:txBody>
      </p:sp>
      <p:sp>
        <p:nvSpPr>
          <p:cNvPr id="3" name="Content Placeholder 2"/>
          <p:cNvSpPr>
            <a:spLocks noGrp="1"/>
          </p:cNvSpPr>
          <p:nvPr>
            <p:ph idx="1"/>
          </p:nvPr>
        </p:nvSpPr>
        <p:spPr>
          <a:xfrm>
            <a:off x="1484311" y="2197511"/>
            <a:ext cx="9871948" cy="3593690"/>
          </a:xfrm>
        </p:spPr>
        <p:txBody>
          <a:bodyPr/>
          <a:lstStyle/>
          <a:p>
            <a:r>
              <a:rPr lang="en-US" sz="3200" dirty="0"/>
              <a:t>Use </a:t>
            </a:r>
            <a:r>
              <a:rPr lang="en-US" sz="3200" dirty="0">
                <a:solidFill>
                  <a:srgbClr val="0070C0"/>
                </a:solidFill>
              </a:rPr>
              <a:t>quotation marks </a:t>
            </a:r>
            <a:r>
              <a:rPr lang="en-US" sz="3200" dirty="0"/>
              <a:t>to find </a:t>
            </a:r>
            <a:r>
              <a:rPr lang="en-US" sz="3200" dirty="0">
                <a:solidFill>
                  <a:srgbClr val="FF0000"/>
                </a:solidFill>
              </a:rPr>
              <a:t>exact phrases</a:t>
            </a:r>
          </a:p>
          <a:p>
            <a:r>
              <a:rPr lang="en-US" dirty="0"/>
              <a:t>Pay attention that quotation marks turn off lemmatization and the product's internal synonym finder. For example:</a:t>
            </a:r>
          </a:p>
          <a:p>
            <a:pPr lvl="1"/>
            <a:r>
              <a:rPr lang="en-US" dirty="0"/>
              <a:t>"soil drainage" finds soil drainage, but not drainage of soil.</a:t>
            </a:r>
          </a:p>
          <a:p>
            <a:pPr lvl="1"/>
            <a:r>
              <a:rPr lang="en-US" dirty="0"/>
              <a:t>"mouse" finds mouse, but not mice.</a:t>
            </a:r>
          </a:p>
          <a:p>
            <a:pPr lvl="1"/>
            <a:r>
              <a:rPr lang="en-US" dirty="0"/>
              <a:t>"color" finds color, but not </a:t>
            </a:r>
            <a:r>
              <a:rPr lang="en-US" dirty="0" err="1"/>
              <a:t>colour</a:t>
            </a:r>
            <a:r>
              <a:rPr lang="en-US" dirty="0"/>
              <a:t>.</a:t>
            </a:r>
          </a:p>
          <a:p>
            <a:pPr marL="0" indent="0">
              <a:buNone/>
            </a:pPr>
            <a:endParaRPr lang="en-US" dirty="0"/>
          </a:p>
        </p:txBody>
      </p:sp>
    </p:spTree>
    <p:extLst>
      <p:ext uri="{BB962C8B-B14F-4D97-AF65-F5344CB8AC3E}">
        <p14:creationId xmlns:p14="http://schemas.microsoft.com/office/powerpoint/2010/main" val="5570441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09" y="346588"/>
            <a:ext cx="10018713" cy="1231490"/>
          </a:xfrm>
          <a:solidFill>
            <a:schemeClr val="accent3">
              <a:lumMod val="60000"/>
              <a:lumOff val="40000"/>
            </a:schemeClr>
          </a:solidFill>
        </p:spPr>
        <p:txBody>
          <a:bodyPr/>
          <a:lstStyle/>
          <a:p>
            <a:r>
              <a:rPr lang="en-US" b="1" dirty="0"/>
              <a:t>Wildcards</a:t>
            </a:r>
            <a:endParaRPr lang="en-US" dirty="0"/>
          </a:p>
        </p:txBody>
      </p:sp>
      <p:sp>
        <p:nvSpPr>
          <p:cNvPr id="3" name="Content Placeholder 2"/>
          <p:cNvSpPr>
            <a:spLocks noGrp="1"/>
          </p:cNvSpPr>
          <p:nvPr>
            <p:ph idx="1"/>
          </p:nvPr>
        </p:nvSpPr>
        <p:spPr>
          <a:xfrm>
            <a:off x="1484310" y="1917291"/>
            <a:ext cx="10018713" cy="3642851"/>
          </a:xfrm>
        </p:spPr>
        <p:txBody>
          <a:bodyPr>
            <a:normAutofit/>
          </a:bodyPr>
          <a:lstStyle/>
          <a:p>
            <a:r>
              <a:rPr lang="en-US" dirty="0"/>
              <a:t>Wildcards represent unknown characters.</a:t>
            </a:r>
          </a:p>
          <a:p>
            <a:pPr lvl="1"/>
            <a:r>
              <a:rPr lang="en-US" dirty="0"/>
              <a:t>The </a:t>
            </a:r>
            <a:r>
              <a:rPr lang="en-US" b="1" dirty="0"/>
              <a:t>asterisk</a:t>
            </a:r>
            <a:r>
              <a:rPr lang="en-US" dirty="0"/>
              <a:t> (*) represents any group of characters, including no character.</a:t>
            </a:r>
          </a:p>
          <a:p>
            <a:pPr lvl="1"/>
            <a:r>
              <a:rPr lang="en-US" dirty="0"/>
              <a:t>The </a:t>
            </a:r>
            <a:r>
              <a:rPr lang="en-US" b="1" dirty="0"/>
              <a:t>question mark</a:t>
            </a:r>
            <a:r>
              <a:rPr lang="en-US" dirty="0"/>
              <a:t> (?) represents any single character.</a:t>
            </a:r>
          </a:p>
          <a:p>
            <a:pPr lvl="1"/>
            <a:r>
              <a:rPr lang="en-US" dirty="0"/>
              <a:t>The </a:t>
            </a:r>
            <a:r>
              <a:rPr lang="en-US" b="1" dirty="0"/>
              <a:t>dollar sign ($)</a:t>
            </a:r>
            <a:r>
              <a:rPr lang="en-US" dirty="0"/>
              <a:t> represents zero or one character.</a:t>
            </a:r>
          </a:p>
          <a:p>
            <a:r>
              <a:rPr lang="en-US" dirty="0"/>
              <a:t> For example  </a:t>
            </a:r>
          </a:p>
          <a:p>
            <a:pPr lvl="1"/>
            <a:r>
              <a:rPr lang="en-US" dirty="0" err="1"/>
              <a:t>organi?ation</a:t>
            </a:r>
            <a:r>
              <a:rPr lang="en-US" dirty="0"/>
              <a:t>* matches: </a:t>
            </a:r>
            <a:r>
              <a:rPr lang="en-US" dirty="0" err="1"/>
              <a:t>organisation</a:t>
            </a:r>
            <a:r>
              <a:rPr lang="en-US" dirty="0"/>
              <a:t>, organisations, organisational, organization, organizations, organizational</a:t>
            </a:r>
          </a:p>
          <a:p>
            <a:pPr lvl="1"/>
            <a:r>
              <a:rPr lang="en-US" i="1" dirty="0" err="1"/>
              <a:t>flavo$r</a:t>
            </a:r>
            <a:r>
              <a:rPr lang="en-US" dirty="0"/>
              <a:t> finds</a:t>
            </a:r>
            <a:r>
              <a:rPr lang="en-US" i="1" dirty="0"/>
              <a:t> flavor </a:t>
            </a:r>
            <a:r>
              <a:rPr lang="en-US" dirty="0"/>
              <a:t>and </a:t>
            </a:r>
            <a:r>
              <a:rPr lang="en-US" i="1" dirty="0" err="1"/>
              <a:t>flavour</a:t>
            </a:r>
            <a:r>
              <a:rPr lang="en-US" dirty="0"/>
              <a:t>.</a:t>
            </a:r>
          </a:p>
          <a:p>
            <a:pPr marL="0" indent="0">
              <a:buNone/>
            </a:pPr>
            <a:endParaRPr lang="en-US" dirty="0"/>
          </a:p>
        </p:txBody>
      </p:sp>
    </p:spTree>
    <p:extLst>
      <p:ext uri="{BB962C8B-B14F-4D97-AF65-F5344CB8AC3E}">
        <p14:creationId xmlns:p14="http://schemas.microsoft.com/office/powerpoint/2010/main" val="26228096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349477"/>
          </a:xfrm>
          <a:solidFill>
            <a:schemeClr val="accent6">
              <a:lumMod val="40000"/>
              <a:lumOff val="60000"/>
            </a:schemeClr>
          </a:solidFill>
        </p:spPr>
        <p:txBody>
          <a:bodyPr/>
          <a:lstStyle/>
          <a:p>
            <a:r>
              <a:rPr lang="en-US" b="1" dirty="0"/>
              <a:t>Right and Left-Hand Truncation</a:t>
            </a:r>
            <a:endParaRPr lang="en-US" dirty="0"/>
          </a:p>
        </p:txBody>
      </p:sp>
      <p:sp>
        <p:nvSpPr>
          <p:cNvPr id="3" name="Content Placeholder 2"/>
          <p:cNvSpPr>
            <a:spLocks noGrp="1"/>
          </p:cNvSpPr>
          <p:nvPr>
            <p:ph idx="1"/>
          </p:nvPr>
        </p:nvSpPr>
        <p:spPr>
          <a:xfrm>
            <a:off x="1224116" y="2551471"/>
            <a:ext cx="10574594" cy="3937819"/>
          </a:xfrm>
        </p:spPr>
        <p:txBody>
          <a:bodyPr>
            <a:normAutofit/>
          </a:bodyPr>
          <a:lstStyle/>
          <a:p>
            <a:r>
              <a:rPr lang="en-US" dirty="0">
                <a:solidFill>
                  <a:schemeClr val="accent5">
                    <a:lumMod val="75000"/>
                  </a:schemeClr>
                </a:solidFill>
                <a:latin typeface="Calibri" panose="020F0502020204030204" pitchFamily="34" charset="0"/>
                <a:cs typeface="Calibri" panose="020F0502020204030204" pitchFamily="34" charset="0"/>
              </a:rPr>
              <a:t>Only right-hand truncation </a:t>
            </a:r>
            <a:r>
              <a:rPr lang="en-US" dirty="0">
                <a:latin typeface="Calibri" panose="020F0502020204030204" pitchFamily="34" charset="0"/>
                <a:cs typeface="Calibri" panose="020F0502020204030204" pitchFamily="34" charset="0"/>
              </a:rPr>
              <a:t>(such as </a:t>
            </a:r>
            <a:r>
              <a:rPr lang="en-US" dirty="0" err="1">
                <a:latin typeface="Calibri" panose="020F0502020204030204" pitchFamily="34" charset="0"/>
                <a:cs typeface="Calibri" panose="020F0502020204030204" pitchFamily="34" charset="0"/>
              </a:rPr>
              <a:t>oxid</a:t>
            </a:r>
            <a:r>
              <a:rPr lang="en-US" dirty="0">
                <a:latin typeface="Calibri" panose="020F0502020204030204" pitchFamily="34" charset="0"/>
                <a:cs typeface="Calibri" panose="020F0502020204030204" pitchFamily="34" charset="0"/>
              </a:rPr>
              <a:t>*), not left-hand truncation (*oxide), is supported when you use wildcards (* $ ?) in the </a:t>
            </a:r>
            <a:r>
              <a:rPr lang="en-US" dirty="0">
                <a:solidFill>
                  <a:srgbClr val="00B0F0"/>
                </a:solidFill>
                <a:latin typeface="Calibri" panose="020F0502020204030204" pitchFamily="34" charset="0"/>
                <a:cs typeface="Calibri" panose="020F0502020204030204" pitchFamily="34" charset="0"/>
              </a:rPr>
              <a:t>All Fields , </a:t>
            </a:r>
            <a:r>
              <a:rPr lang="en-US" dirty="0">
                <a:solidFill>
                  <a:schemeClr val="accent1"/>
                </a:solidFill>
                <a:latin typeface="Calibri" panose="020F0502020204030204" pitchFamily="34" charset="0"/>
                <a:cs typeface="Calibri" panose="020F0502020204030204" pitchFamily="34" charset="0"/>
              </a:rPr>
              <a:t>Author</a:t>
            </a:r>
            <a:r>
              <a:rPr lang="en-US" dirty="0">
                <a:latin typeface="Calibri" panose="020F0502020204030204" pitchFamily="34" charset="0"/>
                <a:cs typeface="Calibri" panose="020F0502020204030204" pitchFamily="34" charset="0"/>
              </a:rPr>
              <a:t> and </a:t>
            </a:r>
            <a:r>
              <a:rPr lang="en-US" dirty="0">
                <a:solidFill>
                  <a:schemeClr val="accent1"/>
                </a:solidFill>
                <a:latin typeface="Calibri" panose="020F0502020204030204" pitchFamily="34" charset="0"/>
                <a:cs typeface="Calibri" panose="020F0502020204030204" pitchFamily="34" charset="0"/>
              </a:rPr>
              <a:t>Cited Author </a:t>
            </a:r>
            <a:r>
              <a:rPr lang="en-US" dirty="0">
                <a:latin typeface="Calibri" panose="020F0502020204030204" pitchFamily="34" charset="0"/>
                <a:cs typeface="Calibri" panose="020F0502020204030204" pitchFamily="34" charset="0"/>
              </a:rPr>
              <a:t>search fields.</a:t>
            </a:r>
            <a:endParaRPr lang="en-US" dirty="0">
              <a:solidFill>
                <a:srgbClr val="00B0F0"/>
              </a:solidFill>
              <a:latin typeface="Calibri" panose="020F0502020204030204" pitchFamily="34" charset="0"/>
              <a:cs typeface="Calibri" panose="020F0502020204030204" pitchFamily="34" charset="0"/>
            </a:endParaRPr>
          </a:p>
          <a:p>
            <a:r>
              <a:rPr lang="en-US" dirty="0">
                <a:latin typeface="Calibri" panose="020F0502020204030204" pitchFamily="34" charset="0"/>
                <a:cs typeface="Calibri" panose="020F0502020204030204" pitchFamily="34" charset="0"/>
              </a:rPr>
              <a:t>You must enter </a:t>
            </a:r>
            <a:r>
              <a:rPr lang="en-US" dirty="0">
                <a:solidFill>
                  <a:schemeClr val="accent5">
                    <a:lumMod val="75000"/>
                  </a:schemeClr>
                </a:solidFill>
                <a:latin typeface="Calibri" panose="020F0502020204030204" pitchFamily="34" charset="0"/>
                <a:cs typeface="Calibri" panose="020F0502020204030204" pitchFamily="34" charset="0"/>
              </a:rPr>
              <a:t>at least three characters </a:t>
            </a:r>
            <a:r>
              <a:rPr lang="en-US" dirty="0">
                <a:latin typeface="Calibri" panose="020F0502020204030204" pitchFamily="34" charset="0"/>
                <a:cs typeface="Calibri" panose="020F0502020204030204" pitchFamily="34" charset="0"/>
              </a:rPr>
              <a:t>after a wildcard when using left-hand truncation and three characters before a wildcard when using right-hand truncation.</a:t>
            </a:r>
          </a:p>
          <a:p>
            <a:r>
              <a:rPr lang="en-US" dirty="0">
                <a:latin typeface="Calibri" panose="020F0502020204030204" pitchFamily="34" charset="0"/>
                <a:cs typeface="Calibri" panose="020F0502020204030204" pitchFamily="34" charset="0"/>
              </a:rPr>
              <a:t>You cannot use wildcards after </a:t>
            </a:r>
            <a:r>
              <a:rPr lang="en-US" dirty="0">
                <a:solidFill>
                  <a:srgbClr val="7030A0"/>
                </a:solidFill>
                <a:latin typeface="Calibri" panose="020F0502020204030204" pitchFamily="34" charset="0"/>
                <a:cs typeface="Calibri" panose="020F0502020204030204" pitchFamily="34" charset="0"/>
              </a:rPr>
              <a:t>special characters </a:t>
            </a:r>
            <a:r>
              <a:rPr lang="en-US" dirty="0">
                <a:latin typeface="Calibri" panose="020F0502020204030204" pitchFamily="34" charset="0"/>
                <a:cs typeface="Calibri" panose="020F0502020204030204" pitchFamily="34" charset="0"/>
              </a:rPr>
              <a:t>(/ @ #) and </a:t>
            </a:r>
            <a:r>
              <a:rPr lang="en-US" dirty="0">
                <a:solidFill>
                  <a:srgbClr val="7030A0"/>
                </a:solidFill>
                <a:latin typeface="Calibri" panose="020F0502020204030204" pitchFamily="34" charset="0"/>
                <a:cs typeface="Calibri" panose="020F0502020204030204" pitchFamily="34" charset="0"/>
              </a:rPr>
              <a:t>punctuation</a:t>
            </a:r>
            <a:r>
              <a:rPr lang="en-US" dirty="0">
                <a:latin typeface="Calibri" panose="020F0502020204030204" pitchFamily="34" charset="0"/>
                <a:cs typeface="Calibri" panose="020F0502020204030204" pitchFamily="34" charset="0"/>
              </a:rPr>
              <a:t> (. , : ; !).</a:t>
            </a:r>
          </a:p>
          <a:p>
            <a:r>
              <a:rPr lang="en-US" dirty="0">
                <a:latin typeface="Calibri" panose="020F0502020204030204" pitchFamily="34" charset="0"/>
                <a:cs typeface="Calibri" panose="020F0502020204030204" pitchFamily="34" charset="0"/>
              </a:rPr>
              <a:t>You cannot use wildcards in a </a:t>
            </a:r>
            <a:r>
              <a:rPr lang="en-US" dirty="0">
                <a:solidFill>
                  <a:srgbClr val="C00000"/>
                </a:solidFill>
                <a:latin typeface="Calibri" panose="020F0502020204030204" pitchFamily="34" charset="0"/>
                <a:cs typeface="Calibri" panose="020F0502020204030204" pitchFamily="34" charset="0"/>
              </a:rPr>
              <a:t>publication year search</a:t>
            </a:r>
            <a:r>
              <a:rPr lang="en-US" dirty="0">
                <a:latin typeface="Calibri" panose="020F0502020204030204" pitchFamily="34" charset="0"/>
                <a:cs typeface="Calibri" panose="020F0502020204030204" pitchFamily="34" charset="0"/>
              </a:rPr>
              <a:t>. For example, 2007 is acceptable but 200* is not.</a:t>
            </a:r>
          </a:p>
          <a:p>
            <a:endParaRPr lang="en-US" dirty="0">
              <a:latin typeface="Calibri" panose="020F0502020204030204" pitchFamily="34" charset="0"/>
              <a:cs typeface="Calibri" panose="020F0502020204030204" pitchFamily="34" charset="0"/>
            </a:endParaRPr>
          </a:p>
          <a:p>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344660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392C170-5BB7-490A-9E50-1FFEBE0570BD}"/>
              </a:ext>
            </a:extLst>
          </p:cNvPr>
          <p:cNvPicPr>
            <a:picLocks noChangeAspect="1"/>
          </p:cNvPicPr>
          <p:nvPr/>
        </p:nvPicPr>
        <p:blipFill>
          <a:blip r:embed="rId2"/>
          <a:stretch>
            <a:fillRect/>
          </a:stretch>
        </p:blipFill>
        <p:spPr>
          <a:xfrm>
            <a:off x="122831" y="0"/>
            <a:ext cx="11873552" cy="6858000"/>
          </a:xfrm>
          <a:prstGeom prst="rect">
            <a:avLst/>
          </a:prstGeom>
        </p:spPr>
      </p:pic>
    </p:spTree>
    <p:extLst>
      <p:ext uri="{BB962C8B-B14F-4D97-AF65-F5344CB8AC3E}">
        <p14:creationId xmlns:p14="http://schemas.microsoft.com/office/powerpoint/2010/main" val="146310244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496961"/>
          </a:xfrm>
          <a:solidFill>
            <a:schemeClr val="accent4">
              <a:lumMod val="60000"/>
              <a:lumOff val="40000"/>
            </a:schemeClr>
          </a:solidFill>
        </p:spPr>
        <p:txBody>
          <a:bodyPr/>
          <a:lstStyle/>
          <a:p>
            <a:r>
              <a:rPr lang="en-US" dirty="0"/>
              <a:t>Hyphens and Apostrophes</a:t>
            </a:r>
          </a:p>
        </p:txBody>
      </p:sp>
      <p:sp>
        <p:nvSpPr>
          <p:cNvPr id="3" name="Content Placeholder 2"/>
          <p:cNvSpPr>
            <a:spLocks noGrp="1"/>
          </p:cNvSpPr>
          <p:nvPr>
            <p:ph idx="1"/>
          </p:nvPr>
        </p:nvSpPr>
        <p:spPr/>
        <p:txBody>
          <a:bodyPr/>
          <a:lstStyle/>
          <a:p>
            <a:r>
              <a:rPr lang="en-US" dirty="0"/>
              <a:t>The search engine treats hyphens (-) and apostrophes (') in names </a:t>
            </a:r>
            <a:r>
              <a:rPr lang="en-US" dirty="0">
                <a:solidFill>
                  <a:schemeClr val="accent1">
                    <a:lumMod val="75000"/>
                  </a:schemeClr>
                </a:solidFill>
              </a:rPr>
              <a:t>as spaces</a:t>
            </a:r>
            <a:r>
              <a:rPr lang="en-US" dirty="0"/>
              <a:t>. For example:</a:t>
            </a:r>
          </a:p>
          <a:p>
            <a:r>
              <a:rPr lang="en-US" i="1" dirty="0"/>
              <a:t>AU=O Brien</a:t>
            </a:r>
            <a:r>
              <a:rPr lang="en-US" dirty="0"/>
              <a:t> returns the same number of results as </a:t>
            </a:r>
            <a:r>
              <a:rPr lang="en-US" i="1" dirty="0"/>
              <a:t>AU=O'Brien</a:t>
            </a:r>
            <a:r>
              <a:rPr lang="en-US" dirty="0"/>
              <a:t>.</a:t>
            </a:r>
          </a:p>
          <a:p>
            <a:r>
              <a:rPr lang="en-US" dirty="0"/>
              <a:t>Try searching for names with and without a space. For example, </a:t>
            </a:r>
            <a:r>
              <a:rPr lang="en-US" i="1" dirty="0"/>
              <a:t>AU=</a:t>
            </a:r>
            <a:r>
              <a:rPr lang="en-US" i="1" dirty="0" err="1"/>
              <a:t>OBrien</a:t>
            </a:r>
            <a:r>
              <a:rPr lang="en-US" dirty="0"/>
              <a:t> OR </a:t>
            </a:r>
            <a:r>
              <a:rPr lang="en-US" i="1" dirty="0"/>
              <a:t>AU=O Brien</a:t>
            </a:r>
            <a:r>
              <a:rPr lang="en-US" dirty="0"/>
              <a:t> returns both variants of the name.</a:t>
            </a:r>
          </a:p>
          <a:p>
            <a:endParaRPr lang="en-US" dirty="0"/>
          </a:p>
        </p:txBody>
      </p:sp>
    </p:spTree>
    <p:extLst>
      <p:ext uri="{BB962C8B-B14F-4D97-AF65-F5344CB8AC3E}">
        <p14:creationId xmlns:p14="http://schemas.microsoft.com/office/powerpoint/2010/main" val="230458436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693173"/>
            <a:ext cx="10018713" cy="1209369"/>
          </a:xfrm>
          <a:solidFill>
            <a:schemeClr val="tx2">
              <a:lumMod val="50000"/>
              <a:lumOff val="50000"/>
            </a:schemeClr>
          </a:solidFill>
        </p:spPr>
        <p:txBody>
          <a:bodyPr/>
          <a:lstStyle/>
          <a:p>
            <a:r>
              <a:rPr lang="en-US" b="1" dirty="0">
                <a:latin typeface="Calibri" panose="020F0502020204030204" pitchFamily="34" charset="0"/>
                <a:cs typeface="Calibri" panose="020F0502020204030204" pitchFamily="34" charset="0"/>
              </a:rPr>
              <a:t>Basic search</a:t>
            </a:r>
          </a:p>
        </p:txBody>
      </p:sp>
      <p:sp>
        <p:nvSpPr>
          <p:cNvPr id="3" name="Content Placeholder 2"/>
          <p:cNvSpPr>
            <a:spLocks noGrp="1"/>
          </p:cNvSpPr>
          <p:nvPr>
            <p:ph idx="1"/>
          </p:nvPr>
        </p:nvSpPr>
        <p:spPr/>
        <p:txBody>
          <a:bodyPr>
            <a:normAutofit/>
          </a:bodyPr>
          <a:lstStyle/>
          <a:p>
            <a:r>
              <a:rPr lang="en-US" dirty="0">
                <a:latin typeface="Calibri" panose="020F0502020204030204" pitchFamily="34" charset="0"/>
                <a:cs typeface="Calibri" panose="020F0502020204030204" pitchFamily="34" charset="0"/>
              </a:rPr>
              <a:t>Search Documents &amp; Researchers</a:t>
            </a:r>
          </a:p>
          <a:p>
            <a:r>
              <a:rPr lang="en-US" dirty="0">
                <a:latin typeface="Calibri" panose="020F0502020204030204" pitchFamily="34" charset="0"/>
                <a:cs typeface="Calibri" panose="020F0502020204030204" pitchFamily="34" charset="0"/>
              </a:rPr>
              <a:t>Select  a database</a:t>
            </a:r>
          </a:p>
          <a:p>
            <a:r>
              <a:rPr lang="en-US" dirty="0">
                <a:latin typeface="Calibri" panose="020F0502020204030204" pitchFamily="34" charset="0"/>
                <a:cs typeface="Calibri" panose="020F0502020204030204" pitchFamily="34" charset="0"/>
              </a:rPr>
              <a:t>Search Fields: All field,  Topic, Title, Author, Publication Name, year published, …</a:t>
            </a:r>
          </a:p>
          <a:p>
            <a:r>
              <a:rPr lang="en-US" dirty="0">
                <a:latin typeface="Calibri" panose="020F0502020204030204" pitchFamily="34" charset="0"/>
                <a:cs typeface="Calibri" panose="020F0502020204030204" pitchFamily="34" charset="0"/>
              </a:rPr>
              <a:t>Boolean Operator</a:t>
            </a:r>
          </a:p>
          <a:p>
            <a:r>
              <a:rPr lang="en-US" dirty="0">
                <a:latin typeface="Calibri" panose="020F0502020204030204" pitchFamily="34" charset="0"/>
                <a:cs typeface="Calibri" panose="020F0502020204030204" pitchFamily="34" charset="0"/>
              </a:rPr>
              <a:t>Date range</a:t>
            </a:r>
          </a:p>
          <a:p>
            <a:endParaRPr 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531378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t="19254" b="5947"/>
          <a:stretch/>
        </p:blipFill>
        <p:spPr>
          <a:xfrm>
            <a:off x="181732" y="132735"/>
            <a:ext cx="12010268" cy="6592529"/>
          </a:xfrm>
          <a:prstGeom prst="rect">
            <a:avLst/>
          </a:prstGeom>
        </p:spPr>
      </p:pic>
      <p:sp>
        <p:nvSpPr>
          <p:cNvPr id="3" name="Oval 2"/>
          <p:cNvSpPr/>
          <p:nvPr/>
        </p:nvSpPr>
        <p:spPr>
          <a:xfrm>
            <a:off x="988142" y="1047135"/>
            <a:ext cx="5619135" cy="1106130"/>
          </a:xfrm>
          <a:prstGeom prst="ellipse">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4203291" y="1637071"/>
            <a:ext cx="2566220" cy="646331"/>
          </a:xfrm>
          <a:prstGeom prst="rect">
            <a:avLst/>
          </a:prstGeom>
          <a:noFill/>
        </p:spPr>
        <p:txBody>
          <a:bodyPr wrap="square" rtlCol="0">
            <a:spAutoFit/>
          </a:bodyPr>
          <a:lstStyle/>
          <a:p>
            <a:r>
              <a:rPr lang="fa-IR" dirty="0">
                <a:solidFill>
                  <a:schemeClr val="accent5">
                    <a:lumMod val="75000"/>
                  </a:schemeClr>
                </a:solidFill>
                <a:cs typeface="B Nazanin" panose="00000400000000000000" pitchFamily="2" charset="-78"/>
              </a:rPr>
              <a:t>فرمول جستجو و تعداد نتایج</a:t>
            </a:r>
            <a:endParaRPr lang="en-US" dirty="0">
              <a:solidFill>
                <a:schemeClr val="accent5">
                  <a:lumMod val="75000"/>
                </a:schemeClr>
              </a:solidFill>
              <a:cs typeface="B Nazanin" panose="00000400000000000000" pitchFamily="2" charset="-78"/>
            </a:endParaRPr>
          </a:p>
          <a:p>
            <a:endParaRPr lang="en-US" dirty="0"/>
          </a:p>
        </p:txBody>
      </p:sp>
      <p:sp>
        <p:nvSpPr>
          <p:cNvPr id="5" name="Rounded Rectangle 4"/>
          <p:cNvSpPr/>
          <p:nvPr/>
        </p:nvSpPr>
        <p:spPr>
          <a:xfrm>
            <a:off x="3701845" y="3510116"/>
            <a:ext cx="7138220" cy="1902542"/>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896465" y="5014452"/>
            <a:ext cx="7049729" cy="646331"/>
          </a:xfrm>
          <a:prstGeom prst="rect">
            <a:avLst/>
          </a:prstGeom>
          <a:noFill/>
        </p:spPr>
        <p:txBody>
          <a:bodyPr wrap="square" rtlCol="0">
            <a:spAutoFit/>
          </a:bodyPr>
          <a:lstStyle/>
          <a:p>
            <a:r>
              <a:rPr lang="fa-IR" dirty="0">
                <a:solidFill>
                  <a:schemeClr val="accent5">
                    <a:lumMod val="75000"/>
                  </a:schemeClr>
                </a:solidFill>
              </a:rPr>
              <a:t>عنوان، نویسندگان، اطلاعات نشر،چکیده، تعداد استناد، تعداد منابع و...</a:t>
            </a:r>
            <a:endParaRPr lang="en-US" dirty="0">
              <a:solidFill>
                <a:schemeClr val="accent5">
                  <a:lumMod val="75000"/>
                </a:schemeClr>
              </a:solidFill>
            </a:endParaRPr>
          </a:p>
          <a:p>
            <a:endParaRPr lang="en-US" dirty="0"/>
          </a:p>
        </p:txBody>
      </p:sp>
      <p:sp>
        <p:nvSpPr>
          <p:cNvPr id="7" name="Oval 6"/>
          <p:cNvSpPr/>
          <p:nvPr/>
        </p:nvSpPr>
        <p:spPr>
          <a:xfrm>
            <a:off x="545690" y="2566219"/>
            <a:ext cx="3038168" cy="4159045"/>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678426" y="4321277"/>
            <a:ext cx="811161" cy="923330"/>
          </a:xfrm>
          <a:prstGeom prst="rect">
            <a:avLst/>
          </a:prstGeom>
          <a:noFill/>
        </p:spPr>
        <p:txBody>
          <a:bodyPr wrap="square" rtlCol="0">
            <a:spAutoFit/>
          </a:bodyPr>
          <a:lstStyle/>
          <a:p>
            <a:r>
              <a:rPr lang="fa-IR" dirty="0">
                <a:solidFill>
                  <a:schemeClr val="accent5">
                    <a:lumMod val="75000"/>
                  </a:schemeClr>
                </a:solidFill>
                <a:cs typeface="B Nazanin" panose="00000400000000000000" pitchFamily="2" charset="-78"/>
              </a:rPr>
              <a:t>پالایش نتایج</a:t>
            </a:r>
            <a:endParaRPr lang="en-US" dirty="0">
              <a:solidFill>
                <a:schemeClr val="accent5">
                  <a:lumMod val="75000"/>
                </a:schemeClr>
              </a:solidFill>
              <a:cs typeface="B Nazanin" panose="00000400000000000000" pitchFamily="2" charset="-78"/>
            </a:endParaRPr>
          </a:p>
          <a:p>
            <a:endParaRPr lang="en-US" dirty="0"/>
          </a:p>
        </p:txBody>
      </p:sp>
      <p:sp>
        <p:nvSpPr>
          <p:cNvPr id="9" name="Rounded Rectangle 8"/>
          <p:cNvSpPr/>
          <p:nvPr/>
        </p:nvSpPr>
        <p:spPr>
          <a:xfrm>
            <a:off x="3583858" y="2566219"/>
            <a:ext cx="7079226" cy="811162"/>
          </a:xfrm>
          <a:prstGeom prst="roundRect">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5855110" y="2949677"/>
            <a:ext cx="2861187" cy="646331"/>
          </a:xfrm>
          <a:prstGeom prst="rect">
            <a:avLst/>
          </a:prstGeom>
          <a:noFill/>
        </p:spPr>
        <p:txBody>
          <a:bodyPr wrap="square" rtlCol="0">
            <a:spAutoFit/>
          </a:bodyPr>
          <a:lstStyle/>
          <a:p>
            <a:r>
              <a:rPr lang="fa-IR" dirty="0">
                <a:solidFill>
                  <a:schemeClr val="accent5">
                    <a:lumMod val="75000"/>
                  </a:schemeClr>
                </a:solidFill>
                <a:cs typeface="B Nazanin" panose="00000400000000000000" pitchFamily="2" charset="-78"/>
              </a:rPr>
              <a:t>مرتب سازی و دریافت خروجی</a:t>
            </a:r>
            <a:endParaRPr lang="en-US" dirty="0">
              <a:solidFill>
                <a:schemeClr val="accent5">
                  <a:lumMod val="75000"/>
                </a:schemeClr>
              </a:solidFill>
              <a:cs typeface="B Nazanin" panose="00000400000000000000" pitchFamily="2" charset="-78"/>
            </a:endParaRPr>
          </a:p>
          <a:p>
            <a:endParaRPr lang="en-US" dirty="0"/>
          </a:p>
        </p:txBody>
      </p:sp>
      <p:sp>
        <p:nvSpPr>
          <p:cNvPr id="11" name="Rounded Rectangle 10"/>
          <p:cNvSpPr/>
          <p:nvPr/>
        </p:nvSpPr>
        <p:spPr>
          <a:xfrm>
            <a:off x="7978877" y="1047135"/>
            <a:ext cx="3362633" cy="1236267"/>
          </a:xfrm>
          <a:prstGeom prst="roundRect">
            <a:avLst/>
          </a:prstGeom>
          <a:no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7831395" y="1253613"/>
            <a:ext cx="3510116" cy="646331"/>
          </a:xfrm>
          <a:prstGeom prst="rect">
            <a:avLst/>
          </a:prstGeom>
          <a:noFill/>
        </p:spPr>
        <p:txBody>
          <a:bodyPr wrap="square" rtlCol="0">
            <a:spAutoFit/>
          </a:bodyPr>
          <a:lstStyle/>
          <a:p>
            <a:pPr algn="r" rtl="1"/>
            <a:r>
              <a:rPr lang="fa-IR" dirty="0">
                <a:solidFill>
                  <a:schemeClr val="accent5">
                    <a:lumMod val="75000"/>
                  </a:schemeClr>
                </a:solidFill>
                <a:cs typeface="B Nazanin" panose="00000400000000000000" pitchFamily="2" charset="-78"/>
              </a:rPr>
              <a:t>آنالیز نتایج، گزارش استنادی و تنظیم </a:t>
            </a:r>
            <a:r>
              <a:rPr lang="en-US" dirty="0">
                <a:solidFill>
                  <a:schemeClr val="accent5">
                    <a:lumMod val="75000"/>
                  </a:schemeClr>
                </a:solidFill>
                <a:cs typeface="B Nazanin" panose="00000400000000000000" pitchFamily="2" charset="-78"/>
              </a:rPr>
              <a:t>Alert</a:t>
            </a:r>
          </a:p>
          <a:p>
            <a:endParaRPr lang="en-US" dirty="0"/>
          </a:p>
        </p:txBody>
      </p:sp>
    </p:spTree>
    <p:extLst>
      <p:ext uri="{BB962C8B-B14F-4D97-AF65-F5344CB8AC3E}">
        <p14:creationId xmlns:p14="http://schemas.microsoft.com/office/powerpoint/2010/main" val="2344807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inVertical)">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16" presetClass="entr" presetSubtype="21"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barn(inVertical)">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21"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barn(inVertical)">
                                      <p:cBhvr>
                                        <p:cTn id="28" dur="500"/>
                                        <p:tgtEl>
                                          <p:spTgt spid="6"/>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1"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barn(inVertical)">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6" presetClass="entr" presetSubtype="21" fill="hold" nodeType="clickEffect">
                                  <p:stCondLst>
                                    <p:cond delay="0"/>
                                  </p:stCondLst>
                                  <p:childTnLst>
                                    <p:set>
                                      <p:cBhvr>
                                        <p:cTn id="37" dur="1" fill="hold">
                                          <p:stCondLst>
                                            <p:cond delay="0"/>
                                          </p:stCondLst>
                                        </p:cTn>
                                        <p:tgtEl>
                                          <p:spTgt spid="8">
                                            <p:txEl>
                                              <p:pRg st="0" end="0"/>
                                            </p:txEl>
                                          </p:spTgt>
                                        </p:tgtEl>
                                        <p:attrNameLst>
                                          <p:attrName>style.visibility</p:attrName>
                                        </p:attrNameLst>
                                      </p:cBhvr>
                                      <p:to>
                                        <p:strVal val="visible"/>
                                      </p:to>
                                    </p:set>
                                    <p:animEffect transition="in" filter="barn(inVertical)">
                                      <p:cBhvr>
                                        <p:cTn id="38" dur="500"/>
                                        <p:tgtEl>
                                          <p:spTgt spid="8">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barn(inVertical)">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16" presetClass="entr" presetSubtype="21" fill="hold" nodeType="clickEffect">
                                  <p:stCondLst>
                                    <p:cond delay="0"/>
                                  </p:stCondLst>
                                  <p:childTnLst>
                                    <p:set>
                                      <p:cBhvr>
                                        <p:cTn id="47" dur="1" fill="hold">
                                          <p:stCondLst>
                                            <p:cond delay="0"/>
                                          </p:stCondLst>
                                        </p:cTn>
                                        <p:tgtEl>
                                          <p:spTgt spid="10">
                                            <p:txEl>
                                              <p:pRg st="0" end="0"/>
                                            </p:txEl>
                                          </p:spTgt>
                                        </p:tgtEl>
                                        <p:attrNameLst>
                                          <p:attrName>style.visibility</p:attrName>
                                        </p:attrNameLst>
                                      </p:cBhvr>
                                      <p:to>
                                        <p:strVal val="visible"/>
                                      </p:to>
                                    </p:set>
                                    <p:animEffect transition="in" filter="barn(inVertical)">
                                      <p:cBhvr>
                                        <p:cTn id="48" dur="500"/>
                                        <p:tgtEl>
                                          <p:spTgt spid="10">
                                            <p:txEl>
                                              <p:pRg st="0" end="0"/>
                                            </p:txEl>
                                          </p:spTgt>
                                        </p:tgtEl>
                                      </p:cBhvr>
                                    </p:animEffect>
                                  </p:childTnLst>
                                </p:cTn>
                              </p:par>
                            </p:childTnLst>
                          </p:cTn>
                        </p:par>
                      </p:childTnLst>
                    </p:cTn>
                  </p:par>
                  <p:par>
                    <p:cTn id="49" fill="hold">
                      <p:stCondLst>
                        <p:cond delay="indefinite"/>
                      </p:stCondLst>
                      <p:childTnLst>
                        <p:par>
                          <p:cTn id="50" fill="hold">
                            <p:stCondLst>
                              <p:cond delay="0"/>
                            </p:stCondLst>
                            <p:childTnLst>
                              <p:par>
                                <p:cTn id="51" presetID="16" presetClass="entr" presetSubtype="21"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barn(inVertical)">
                                      <p:cBhvr>
                                        <p:cTn id="53" dur="500"/>
                                        <p:tgtEl>
                                          <p:spTgt spid="11"/>
                                        </p:tgtEl>
                                      </p:cBhvr>
                                    </p:animEffect>
                                  </p:childTnLst>
                                </p:cTn>
                              </p:par>
                            </p:childTnLst>
                          </p:cTn>
                        </p:par>
                      </p:childTnLst>
                    </p:cTn>
                  </p:par>
                  <p:par>
                    <p:cTn id="54" fill="hold">
                      <p:stCondLst>
                        <p:cond delay="indefinite"/>
                      </p:stCondLst>
                      <p:childTnLst>
                        <p:par>
                          <p:cTn id="55" fill="hold">
                            <p:stCondLst>
                              <p:cond delay="0"/>
                            </p:stCondLst>
                            <p:childTnLst>
                              <p:par>
                                <p:cTn id="56" presetID="16" presetClass="entr" presetSubtype="21" fill="hold" grpId="0" nodeType="click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barn(inVertical)">
                                      <p:cBhvr>
                                        <p:cTn id="5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animBg="1"/>
      <p:bldP spid="6" grpId="0"/>
      <p:bldP spid="7" grpId="0" animBg="1"/>
      <p:bldP spid="9" grpId="0" animBg="1"/>
      <p:bldP spid="11" grpId="0" animBg="1"/>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423219"/>
          </a:xfrm>
          <a:solidFill>
            <a:schemeClr val="accent3">
              <a:lumMod val="40000"/>
              <a:lumOff val="60000"/>
            </a:schemeClr>
          </a:solidFill>
        </p:spPr>
        <p:txBody>
          <a:bodyPr/>
          <a:lstStyle/>
          <a:p>
            <a:r>
              <a:rPr lang="en-US" b="1" dirty="0">
                <a:latin typeface="Calibri" panose="020F0502020204030204" pitchFamily="34" charset="0"/>
                <a:cs typeface="Calibri" panose="020F0502020204030204" pitchFamily="34" charset="0"/>
              </a:rPr>
              <a:t>Advanced Search Options</a:t>
            </a:r>
          </a:p>
        </p:txBody>
      </p:sp>
      <p:sp>
        <p:nvSpPr>
          <p:cNvPr id="3" name="Content Placeholder 2"/>
          <p:cNvSpPr>
            <a:spLocks noGrp="1"/>
          </p:cNvSpPr>
          <p:nvPr>
            <p:ph idx="1"/>
          </p:nvPr>
        </p:nvSpPr>
        <p:spPr>
          <a:xfrm>
            <a:off x="1484310" y="2492477"/>
            <a:ext cx="10018713" cy="3298723"/>
          </a:xfrm>
        </p:spPr>
        <p:txBody>
          <a:bodyPr/>
          <a:lstStyle/>
          <a:p>
            <a:r>
              <a:rPr lang="en-US" dirty="0">
                <a:latin typeface="Calibri" panose="020F0502020204030204" pitchFamily="34" charset="0"/>
                <a:cs typeface="Calibri" panose="020F0502020204030204" pitchFamily="34" charset="0"/>
              </a:rPr>
              <a:t>Combining Search Sets</a:t>
            </a:r>
          </a:p>
          <a:p>
            <a:r>
              <a:rPr lang="en-US" dirty="0">
                <a:latin typeface="Calibri" panose="020F0502020204030204" pitchFamily="34" charset="0"/>
                <a:cs typeface="Calibri" panose="020F0502020204030204" pitchFamily="34" charset="0"/>
              </a:rPr>
              <a:t>Editing a Search Query</a:t>
            </a:r>
          </a:p>
          <a:p>
            <a:r>
              <a:rPr lang="en-US" dirty="0">
                <a:latin typeface="Calibri" panose="020F0502020204030204" pitchFamily="34" charset="0"/>
                <a:cs typeface="Calibri" panose="020F0502020204030204" pitchFamily="34" charset="0"/>
              </a:rPr>
              <a:t>Sharing an Advanced Search Query</a:t>
            </a:r>
          </a:p>
          <a:p>
            <a:r>
              <a:rPr lang="en-US" dirty="0">
                <a:latin typeface="Calibri" panose="020F0502020204030204" pitchFamily="34" charset="0"/>
                <a:cs typeface="Calibri" panose="020F0502020204030204" pitchFamily="34" charset="0"/>
              </a:rPr>
              <a:t>Requesting an Alert for an Advanced Search Query</a:t>
            </a:r>
          </a:p>
        </p:txBody>
      </p:sp>
    </p:spTree>
    <p:extLst>
      <p:ext uri="{BB962C8B-B14F-4D97-AF65-F5344CB8AC3E}">
        <p14:creationId xmlns:p14="http://schemas.microsoft.com/office/powerpoint/2010/main" val="32068110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96788" y="398206"/>
            <a:ext cx="9774218" cy="914400"/>
          </a:xfrm>
          <a:solidFill>
            <a:schemeClr val="accent2">
              <a:lumMod val="40000"/>
              <a:lumOff val="60000"/>
            </a:schemeClr>
          </a:solidFill>
        </p:spPr>
        <p:txBody>
          <a:bodyPr/>
          <a:lstStyle/>
          <a:p>
            <a:pPr algn="l"/>
            <a:r>
              <a:rPr lang="en-US" b="1" dirty="0">
                <a:latin typeface="Times New Roman" panose="02020603050405020304" pitchFamily="18" charset="0"/>
                <a:cs typeface="B Nazanin" panose="00000400000000000000" pitchFamily="2" charset="-78"/>
              </a:rPr>
              <a:t>Web of Science Core Collection Overview</a:t>
            </a:r>
            <a:endParaRPr lang="en-US" dirty="0">
              <a:latin typeface="Times New Roman" panose="02020603050405020304" pitchFamily="18" charset="0"/>
              <a:cs typeface="B Titr" panose="00000700000000000000" pitchFamily="2" charset="-78"/>
            </a:endParaRPr>
          </a:p>
        </p:txBody>
      </p:sp>
      <p:sp>
        <p:nvSpPr>
          <p:cNvPr id="3" name="Content Placeholder 2"/>
          <p:cNvSpPr>
            <a:spLocks noGrp="1"/>
          </p:cNvSpPr>
          <p:nvPr>
            <p:ph idx="1"/>
          </p:nvPr>
        </p:nvSpPr>
        <p:spPr>
          <a:xfrm>
            <a:off x="1460310" y="1596788"/>
            <a:ext cx="10276766" cy="4651612"/>
          </a:xfrm>
        </p:spPr>
        <p:txBody>
          <a:bodyPr>
            <a:normAutofit/>
          </a:bodyPr>
          <a:lstStyle/>
          <a:p>
            <a:pPr marL="388620" indent="-342900" algn="just">
              <a:buFont typeface="Arial" panose="020B0604020202020204" pitchFamily="34" charset="0"/>
              <a:buChar char="•"/>
            </a:pPr>
            <a:r>
              <a:rPr lang="en-US" dirty="0">
                <a:latin typeface="Calibri" panose="020F0502020204030204" pitchFamily="34" charset="0"/>
                <a:cs typeface="Calibri" panose="020F0502020204030204" pitchFamily="34" charset="0"/>
              </a:rPr>
              <a:t>Web of Science Core Collection is the world's leading citation database.</a:t>
            </a:r>
          </a:p>
          <a:p>
            <a:pPr marL="388620" indent="-342900" algn="just">
              <a:buFont typeface="Arial" panose="020B0604020202020204" pitchFamily="34" charset="0"/>
              <a:buChar char="•"/>
            </a:pPr>
            <a:r>
              <a:rPr lang="en-US" dirty="0">
                <a:latin typeface="Calibri" panose="020F0502020204030204" pitchFamily="34" charset="0"/>
                <a:cs typeface="Calibri" panose="020F0502020204030204" pitchFamily="34" charset="0"/>
              </a:rPr>
              <a:t> It contains records of articles from the highest impact journals worldwide-including open access journals - conference proceedings and books.</a:t>
            </a:r>
          </a:p>
          <a:p>
            <a:pPr marL="388620" indent="-342900" algn="just">
              <a:buFont typeface="Arial" panose="020B0604020202020204" pitchFamily="34" charset="0"/>
              <a:buChar char="•"/>
            </a:pPr>
            <a:r>
              <a:rPr lang="en-US" dirty="0">
                <a:latin typeface="Calibri" panose="020F0502020204030204" pitchFamily="34" charset="0"/>
                <a:cs typeface="Calibri" panose="020F0502020204030204" pitchFamily="34" charset="0"/>
              </a:rPr>
              <a:t> Coverage of some titles date back to 1900. Coverage will depend on your institutions subscription depth. For a complete list of journals covered by Web of Science Core Collection, consult the </a:t>
            </a:r>
            <a:r>
              <a:rPr lang="en-US" dirty="0">
                <a:latin typeface="Calibri" panose="020F0502020204030204" pitchFamily="34" charset="0"/>
                <a:cs typeface="Calibri" panose="020F0502020204030204" pitchFamily="34" charset="0"/>
                <a:hlinkClick r:id="rId2" tooltip="https://mjl.clarivate.com/home"/>
              </a:rPr>
              <a:t>Master Journal List.</a:t>
            </a:r>
            <a:endParaRPr lang="en-US" dirty="0">
              <a:latin typeface="Calibri" panose="020F0502020204030204" pitchFamily="34" charset="0"/>
              <a:cs typeface="Calibri" panose="020F0502020204030204" pitchFamily="34" charset="0"/>
            </a:endParaRPr>
          </a:p>
          <a:p>
            <a:r>
              <a:rPr lang="en-US" dirty="0">
                <a:solidFill>
                  <a:srgbClr val="C00000"/>
                </a:solidFill>
                <a:latin typeface="Calibri" panose="020F0502020204030204" pitchFamily="34" charset="0"/>
                <a:cs typeface="Calibri" panose="020F0502020204030204" pitchFamily="34" charset="0"/>
              </a:rPr>
              <a:t>Indexes</a:t>
            </a:r>
          </a:p>
          <a:p>
            <a:pPr lvl="1"/>
            <a:r>
              <a:rPr lang="en-US" sz="2400" dirty="0">
                <a:latin typeface="Calibri" panose="020F0502020204030204" pitchFamily="34" charset="0"/>
                <a:cs typeface="Calibri" panose="020F0502020204030204" pitchFamily="34" charset="0"/>
              </a:rPr>
              <a:t>The Web of Science Core Collection has </a:t>
            </a:r>
            <a:r>
              <a:rPr lang="en-US" sz="2400" dirty="0">
                <a:solidFill>
                  <a:schemeClr val="accent6">
                    <a:lumMod val="50000"/>
                  </a:schemeClr>
                </a:solidFill>
                <a:latin typeface="Calibri" panose="020F0502020204030204" pitchFamily="34" charset="0"/>
                <a:cs typeface="Calibri" panose="020F0502020204030204" pitchFamily="34" charset="0"/>
              </a:rPr>
              <a:t>ten indexes </a:t>
            </a:r>
            <a:r>
              <a:rPr lang="en-US" sz="2400" dirty="0">
                <a:latin typeface="Calibri" panose="020F0502020204030204" pitchFamily="34" charset="0"/>
                <a:cs typeface="Calibri" panose="020F0502020204030204" pitchFamily="34" charset="0"/>
              </a:rPr>
              <a:t>containing information gathered from thousands of scholarly journals, books, book series, and conferences.</a:t>
            </a:r>
          </a:p>
          <a:p>
            <a:pPr marL="45720" indent="0">
              <a:buNone/>
            </a:pPr>
            <a:endParaRPr lang="en-US" b="1" dirty="0">
              <a:solidFill>
                <a:schemeClr val="tx1"/>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604925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92573" y="431565"/>
            <a:ext cx="9442212" cy="742142"/>
          </a:xfrm>
          <a:solidFill>
            <a:schemeClr val="accent5">
              <a:lumMod val="40000"/>
              <a:lumOff val="60000"/>
            </a:schemeClr>
          </a:solidFill>
        </p:spPr>
        <p:txBody>
          <a:bodyPr>
            <a:normAutofit/>
          </a:bodyPr>
          <a:lstStyle/>
          <a:p>
            <a:r>
              <a:rPr lang="en-US" b="1" u="sng" dirty="0">
                <a:latin typeface="Calibri" panose="020F0502020204030204" pitchFamily="34" charset="0"/>
                <a:cs typeface="Calibri" panose="020F0502020204030204" pitchFamily="34" charset="0"/>
              </a:rPr>
              <a:t>Science</a:t>
            </a:r>
            <a:r>
              <a:rPr lang="en-US" b="1" dirty="0">
                <a:latin typeface="Calibri" panose="020F0502020204030204" pitchFamily="34" charset="0"/>
                <a:cs typeface="Calibri" panose="020F0502020204030204" pitchFamily="34" charset="0"/>
              </a:rPr>
              <a:t> Citation Index Expanded (SCIE)</a:t>
            </a:r>
            <a:endParaRPr lang="en-US" dirty="0">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1525254" y="1555845"/>
            <a:ext cx="10018713" cy="1624083"/>
          </a:xfrm>
        </p:spPr>
        <p:txBody>
          <a:bodyPr>
            <a:normAutofit fontScale="92500"/>
          </a:bodyPr>
          <a:lstStyle/>
          <a:p>
            <a:r>
              <a:rPr lang="en-US" i="1" dirty="0"/>
              <a:t>Science Citation Index Expanded </a:t>
            </a:r>
            <a:r>
              <a:rPr lang="en-US" dirty="0"/>
              <a:t>is a multidisciplinary index to the journal literature of the sciences. It includes all cited references captured from indexed articles.</a:t>
            </a:r>
          </a:p>
          <a:p>
            <a:r>
              <a:rPr lang="en-US" b="1" dirty="0"/>
              <a:t>Publication years</a:t>
            </a:r>
            <a:r>
              <a:rPr lang="en-US" dirty="0"/>
              <a:t>: 1900 to present</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102217849"/>
              </p:ext>
            </p:extLst>
          </p:nvPr>
        </p:nvGraphicFramePr>
        <p:xfrm>
          <a:off x="1823979" y="2920621"/>
          <a:ext cx="8793980" cy="3480179"/>
        </p:xfrm>
        <a:graphic>
          <a:graphicData uri="http://schemas.openxmlformats.org/drawingml/2006/table">
            <a:tbl>
              <a:tblPr/>
              <a:tblGrid>
                <a:gridCol w="4396990">
                  <a:extLst>
                    <a:ext uri="{9D8B030D-6E8A-4147-A177-3AD203B41FA5}">
                      <a16:colId xmlns:a16="http://schemas.microsoft.com/office/drawing/2014/main" val="1843528530"/>
                    </a:ext>
                  </a:extLst>
                </a:gridCol>
                <a:gridCol w="4396990">
                  <a:extLst>
                    <a:ext uri="{9D8B030D-6E8A-4147-A177-3AD203B41FA5}">
                      <a16:colId xmlns:a16="http://schemas.microsoft.com/office/drawing/2014/main" val="632266865"/>
                    </a:ext>
                  </a:extLst>
                </a:gridCol>
              </a:tblGrid>
              <a:tr h="446483">
                <a:tc gridSpan="2">
                  <a:txBody>
                    <a:bodyPr/>
                    <a:lstStyle/>
                    <a:p>
                      <a:pPr algn="l" fontAlgn="t"/>
                      <a:r>
                        <a:rPr lang="en-US" sz="1700" dirty="0">
                          <a:effectLst/>
                        </a:rPr>
                        <a:t>Some disciplines covered include:</a:t>
                      </a:r>
                    </a:p>
                  </a:txBody>
                  <a:tcPr marL="71656" marR="71656" marT="71656" marB="71656">
                    <a:lnL>
                      <a:noFill/>
                    </a:lnL>
                    <a:lnR>
                      <a:noFill/>
                    </a:lnR>
                    <a:lnT>
                      <a:noFill/>
                    </a:lnT>
                    <a:lnB>
                      <a:noFill/>
                    </a:lnB>
                  </a:tcPr>
                </a:tc>
                <a:tc hMerge="1">
                  <a:txBody>
                    <a:bodyPr/>
                    <a:lstStyle/>
                    <a:p>
                      <a:endParaRPr lang="en-US"/>
                    </a:p>
                  </a:txBody>
                  <a:tcPr/>
                </a:tc>
                <a:extLst>
                  <a:ext uri="{0D108BD9-81ED-4DB2-BD59-A6C34878D82A}">
                    <a16:rowId xmlns:a16="http://schemas.microsoft.com/office/drawing/2014/main" val="2651459884"/>
                  </a:ext>
                </a:extLst>
              </a:tr>
              <a:tr h="3033696">
                <a:tc>
                  <a:txBody>
                    <a:bodyPr/>
                    <a:lstStyle/>
                    <a:p>
                      <a:pPr algn="l" fontAlgn="t">
                        <a:buFont typeface="Arial" panose="020B0604020202020204" pitchFamily="34" charset="0"/>
                        <a:buChar char="•"/>
                      </a:pPr>
                      <a:r>
                        <a:rPr lang="en-US" sz="1700" dirty="0">
                          <a:effectLst/>
                        </a:rPr>
                        <a:t>Agriculture</a:t>
                      </a:r>
                    </a:p>
                    <a:p>
                      <a:pPr algn="l" fontAlgn="t">
                        <a:buFont typeface="Arial" panose="020B0604020202020204" pitchFamily="34" charset="0"/>
                        <a:buChar char="•"/>
                      </a:pPr>
                      <a:r>
                        <a:rPr lang="en-US" sz="1700" dirty="0">
                          <a:effectLst/>
                        </a:rPr>
                        <a:t>Astronomy</a:t>
                      </a:r>
                    </a:p>
                    <a:p>
                      <a:pPr algn="l" fontAlgn="t">
                        <a:buFont typeface="Arial" panose="020B0604020202020204" pitchFamily="34" charset="0"/>
                        <a:buChar char="•"/>
                      </a:pPr>
                      <a:r>
                        <a:rPr lang="en-US" sz="1700" dirty="0">
                          <a:effectLst/>
                        </a:rPr>
                        <a:t>Biochemistry</a:t>
                      </a:r>
                    </a:p>
                    <a:p>
                      <a:pPr algn="l" fontAlgn="t">
                        <a:buFont typeface="Arial" panose="020B0604020202020204" pitchFamily="34" charset="0"/>
                        <a:buChar char="•"/>
                      </a:pPr>
                      <a:r>
                        <a:rPr lang="en-US" sz="1700" dirty="0">
                          <a:effectLst/>
                        </a:rPr>
                        <a:t>Biology</a:t>
                      </a:r>
                    </a:p>
                    <a:p>
                      <a:pPr algn="l" fontAlgn="t">
                        <a:buFont typeface="Arial" panose="020B0604020202020204" pitchFamily="34" charset="0"/>
                        <a:buChar char="•"/>
                      </a:pPr>
                      <a:r>
                        <a:rPr lang="en-US" sz="1700" dirty="0">
                          <a:effectLst/>
                        </a:rPr>
                        <a:t>Biotechnology</a:t>
                      </a:r>
                    </a:p>
                    <a:p>
                      <a:pPr algn="l" fontAlgn="t">
                        <a:buFont typeface="Arial" panose="020B0604020202020204" pitchFamily="34" charset="0"/>
                        <a:buChar char="•"/>
                      </a:pPr>
                      <a:r>
                        <a:rPr lang="en-US" sz="1700" dirty="0">
                          <a:effectLst/>
                        </a:rPr>
                        <a:t>Chemistry</a:t>
                      </a:r>
                    </a:p>
                    <a:p>
                      <a:pPr algn="l" fontAlgn="t">
                        <a:buFont typeface="Arial" panose="020B0604020202020204" pitchFamily="34" charset="0"/>
                        <a:buChar char="•"/>
                      </a:pPr>
                      <a:r>
                        <a:rPr lang="en-US" sz="1700" dirty="0">
                          <a:effectLst/>
                        </a:rPr>
                        <a:t>Computer Science</a:t>
                      </a:r>
                    </a:p>
                    <a:p>
                      <a:pPr algn="l" fontAlgn="t">
                        <a:buFont typeface="Arial" panose="020B0604020202020204" pitchFamily="34" charset="0"/>
                        <a:buChar char="•"/>
                      </a:pPr>
                      <a:r>
                        <a:rPr lang="en-US" sz="1700" dirty="0">
                          <a:effectLst/>
                        </a:rPr>
                        <a:t>Materials Science</a:t>
                      </a:r>
                    </a:p>
                    <a:p>
                      <a:pPr algn="l" fontAlgn="t">
                        <a:buFont typeface="Arial" panose="020B0604020202020204" pitchFamily="34" charset="0"/>
                        <a:buChar char="•"/>
                      </a:pPr>
                      <a:r>
                        <a:rPr lang="en-US" sz="1700" dirty="0">
                          <a:effectLst/>
                        </a:rPr>
                        <a:t>Mathematics</a:t>
                      </a:r>
                    </a:p>
                    <a:p>
                      <a:pPr algn="l" fontAlgn="t">
                        <a:buFont typeface="Arial" panose="020B0604020202020204" pitchFamily="34" charset="0"/>
                        <a:buChar char="•"/>
                      </a:pPr>
                      <a:r>
                        <a:rPr lang="en-US" sz="1700" dirty="0">
                          <a:effectLst/>
                        </a:rPr>
                        <a:t>Medicine</a:t>
                      </a:r>
                    </a:p>
                  </a:txBody>
                  <a:tcPr marL="71656" marR="71656" marT="71656" marB="71656">
                    <a:lnL>
                      <a:noFill/>
                    </a:lnL>
                    <a:lnR>
                      <a:noFill/>
                    </a:lnR>
                    <a:lnT>
                      <a:noFill/>
                    </a:lnT>
                    <a:lnB>
                      <a:noFill/>
                    </a:lnB>
                  </a:tcPr>
                </a:tc>
                <a:tc>
                  <a:txBody>
                    <a:bodyPr/>
                    <a:lstStyle/>
                    <a:p>
                      <a:pPr algn="l" fontAlgn="t">
                        <a:buFont typeface="Arial" panose="020B0604020202020204" pitchFamily="34" charset="0"/>
                        <a:buChar char="•"/>
                      </a:pPr>
                      <a:r>
                        <a:rPr lang="en-US" sz="1700" dirty="0">
                          <a:effectLst/>
                        </a:rPr>
                        <a:t>Neuroscience</a:t>
                      </a:r>
                    </a:p>
                    <a:p>
                      <a:pPr algn="l" fontAlgn="t">
                        <a:buFont typeface="Arial" panose="020B0604020202020204" pitchFamily="34" charset="0"/>
                        <a:buChar char="•"/>
                      </a:pPr>
                      <a:r>
                        <a:rPr lang="en-US" sz="1700" dirty="0">
                          <a:effectLst/>
                        </a:rPr>
                        <a:t>Oncology</a:t>
                      </a:r>
                    </a:p>
                    <a:p>
                      <a:pPr algn="l" fontAlgn="t">
                        <a:buFont typeface="Arial" panose="020B0604020202020204" pitchFamily="34" charset="0"/>
                        <a:buChar char="•"/>
                      </a:pPr>
                      <a:r>
                        <a:rPr lang="en-US" sz="1700" dirty="0">
                          <a:effectLst/>
                        </a:rPr>
                        <a:t>Pediatrics</a:t>
                      </a:r>
                    </a:p>
                    <a:p>
                      <a:pPr algn="l" fontAlgn="t">
                        <a:buFont typeface="Arial" panose="020B0604020202020204" pitchFamily="34" charset="0"/>
                        <a:buChar char="•"/>
                      </a:pPr>
                      <a:r>
                        <a:rPr lang="en-US" sz="1700" dirty="0">
                          <a:effectLst/>
                        </a:rPr>
                        <a:t>Pharmacology</a:t>
                      </a:r>
                    </a:p>
                    <a:p>
                      <a:pPr algn="l" fontAlgn="t">
                        <a:buFont typeface="Arial" panose="020B0604020202020204" pitchFamily="34" charset="0"/>
                        <a:buChar char="•"/>
                      </a:pPr>
                      <a:r>
                        <a:rPr lang="en-US" sz="1700" dirty="0">
                          <a:effectLst/>
                        </a:rPr>
                        <a:t>Physics</a:t>
                      </a:r>
                    </a:p>
                    <a:p>
                      <a:pPr algn="l" fontAlgn="t">
                        <a:buFont typeface="Arial" panose="020B0604020202020204" pitchFamily="34" charset="0"/>
                        <a:buChar char="•"/>
                      </a:pPr>
                      <a:r>
                        <a:rPr lang="en-US" sz="1700" dirty="0">
                          <a:effectLst/>
                        </a:rPr>
                        <a:t>Plant Sciences</a:t>
                      </a:r>
                    </a:p>
                    <a:p>
                      <a:pPr algn="l" fontAlgn="t">
                        <a:buFont typeface="Arial" panose="020B0604020202020204" pitchFamily="34" charset="0"/>
                        <a:buChar char="•"/>
                      </a:pPr>
                      <a:r>
                        <a:rPr lang="en-US" sz="1700" dirty="0">
                          <a:effectLst/>
                        </a:rPr>
                        <a:t>Psychiatry</a:t>
                      </a:r>
                    </a:p>
                    <a:p>
                      <a:pPr algn="l" fontAlgn="t">
                        <a:buFont typeface="Arial" panose="020B0604020202020204" pitchFamily="34" charset="0"/>
                        <a:buChar char="•"/>
                      </a:pPr>
                      <a:r>
                        <a:rPr lang="en-US" sz="1700" dirty="0">
                          <a:effectLst/>
                        </a:rPr>
                        <a:t>Surgery</a:t>
                      </a:r>
                    </a:p>
                    <a:p>
                      <a:pPr algn="l" fontAlgn="t">
                        <a:buFont typeface="Arial" panose="020B0604020202020204" pitchFamily="34" charset="0"/>
                        <a:buChar char="•"/>
                      </a:pPr>
                      <a:r>
                        <a:rPr lang="en-US" sz="1700" dirty="0">
                          <a:effectLst/>
                        </a:rPr>
                        <a:t>Veterinary Science</a:t>
                      </a:r>
                    </a:p>
                    <a:p>
                      <a:pPr algn="l" fontAlgn="t">
                        <a:buFont typeface="Arial" panose="020B0604020202020204" pitchFamily="34" charset="0"/>
                        <a:buChar char="•"/>
                      </a:pPr>
                      <a:r>
                        <a:rPr lang="en-US" sz="1700" dirty="0">
                          <a:effectLst/>
                        </a:rPr>
                        <a:t>Zoology</a:t>
                      </a:r>
                    </a:p>
                  </a:txBody>
                  <a:tcPr marL="71656" marR="71656" marT="71656" marB="71656">
                    <a:lnL>
                      <a:noFill/>
                    </a:lnL>
                    <a:lnR>
                      <a:noFill/>
                    </a:lnR>
                    <a:lnT>
                      <a:noFill/>
                    </a:lnT>
                    <a:lnB>
                      <a:noFill/>
                    </a:lnB>
                  </a:tcPr>
                </a:tc>
                <a:extLst>
                  <a:ext uri="{0D108BD9-81ED-4DB2-BD59-A6C34878D82A}">
                    <a16:rowId xmlns:a16="http://schemas.microsoft.com/office/drawing/2014/main" val="3170799271"/>
                  </a:ext>
                </a:extLst>
              </a:tr>
            </a:tbl>
          </a:graphicData>
        </a:graphic>
      </p:graphicFrame>
    </p:spTree>
    <p:extLst>
      <p:ext uri="{BB962C8B-B14F-4D97-AF65-F5344CB8AC3E}">
        <p14:creationId xmlns:p14="http://schemas.microsoft.com/office/powerpoint/2010/main" val="28544253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436728"/>
            <a:ext cx="10018713" cy="968991"/>
          </a:xfrm>
          <a:solidFill>
            <a:schemeClr val="accent6">
              <a:lumMod val="60000"/>
              <a:lumOff val="40000"/>
            </a:schemeClr>
          </a:solidFill>
        </p:spPr>
        <p:txBody>
          <a:bodyPr/>
          <a:lstStyle/>
          <a:p>
            <a:r>
              <a:rPr lang="fr-FR" b="1" u="sng" dirty="0">
                <a:latin typeface="Calibri" panose="020F0502020204030204" pitchFamily="34" charset="0"/>
                <a:cs typeface="Calibri" panose="020F0502020204030204" pitchFamily="34" charset="0"/>
              </a:rPr>
              <a:t>Social Sciences </a:t>
            </a:r>
            <a:r>
              <a:rPr lang="fr-FR" b="1" dirty="0">
                <a:latin typeface="Calibri" panose="020F0502020204030204" pitchFamily="34" charset="0"/>
                <a:cs typeface="Calibri" panose="020F0502020204030204" pitchFamily="34" charset="0"/>
              </a:rPr>
              <a:t>Citation Index (SSCI)</a:t>
            </a:r>
            <a:endParaRPr lang="en-US" dirty="0">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1484309" y="1514901"/>
            <a:ext cx="10443833" cy="1924335"/>
          </a:xfrm>
        </p:spPr>
        <p:txBody>
          <a:bodyPr/>
          <a:lstStyle/>
          <a:p>
            <a:r>
              <a:rPr lang="en-US" i="1" dirty="0"/>
              <a:t>Social Sciences Citation Index</a:t>
            </a:r>
            <a:r>
              <a:rPr lang="en-US" dirty="0"/>
              <a:t> is a multidisciplinary index to the journal literature of the social sciences. It also indexes individually selected, relevant items of the world's leading scientific and technical journals.</a:t>
            </a:r>
          </a:p>
          <a:p>
            <a:r>
              <a:rPr lang="en-US" b="1" dirty="0"/>
              <a:t>Publication years</a:t>
            </a:r>
            <a:r>
              <a:rPr lang="en-US" dirty="0"/>
              <a:t>: 1900 to present</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712110576"/>
              </p:ext>
            </p:extLst>
          </p:nvPr>
        </p:nvGraphicFramePr>
        <p:xfrm>
          <a:off x="1484313" y="3234518"/>
          <a:ext cx="10018712" cy="3193577"/>
        </p:xfrm>
        <a:graphic>
          <a:graphicData uri="http://schemas.openxmlformats.org/drawingml/2006/table">
            <a:tbl>
              <a:tblPr/>
              <a:tblGrid>
                <a:gridCol w="5009356">
                  <a:extLst>
                    <a:ext uri="{9D8B030D-6E8A-4147-A177-3AD203B41FA5}">
                      <a16:colId xmlns:a16="http://schemas.microsoft.com/office/drawing/2014/main" val="4102832514"/>
                    </a:ext>
                  </a:extLst>
                </a:gridCol>
                <a:gridCol w="5009356">
                  <a:extLst>
                    <a:ext uri="{9D8B030D-6E8A-4147-A177-3AD203B41FA5}">
                      <a16:colId xmlns:a16="http://schemas.microsoft.com/office/drawing/2014/main" val="3068596068"/>
                    </a:ext>
                  </a:extLst>
                </a:gridCol>
              </a:tblGrid>
              <a:tr h="447101">
                <a:tc gridSpan="2">
                  <a:txBody>
                    <a:bodyPr/>
                    <a:lstStyle/>
                    <a:p>
                      <a:pPr algn="l" fontAlgn="t"/>
                      <a:r>
                        <a:rPr lang="en-US">
                          <a:effectLst/>
                        </a:rPr>
                        <a:t>Some disciplines covered include:</a:t>
                      </a:r>
                    </a:p>
                  </a:txBody>
                  <a:tcPr marL="76200" marR="76200" marT="76200" marB="76200">
                    <a:lnL>
                      <a:noFill/>
                    </a:lnL>
                    <a:lnR>
                      <a:noFill/>
                    </a:lnR>
                    <a:lnT>
                      <a:noFill/>
                    </a:lnT>
                    <a:lnB>
                      <a:noFill/>
                    </a:lnB>
                  </a:tcPr>
                </a:tc>
                <a:tc hMerge="1">
                  <a:txBody>
                    <a:bodyPr/>
                    <a:lstStyle/>
                    <a:p>
                      <a:endParaRPr lang="en-US"/>
                    </a:p>
                  </a:txBody>
                  <a:tcPr/>
                </a:tc>
                <a:extLst>
                  <a:ext uri="{0D108BD9-81ED-4DB2-BD59-A6C34878D82A}">
                    <a16:rowId xmlns:a16="http://schemas.microsoft.com/office/drawing/2014/main" val="85717831"/>
                  </a:ext>
                </a:extLst>
              </a:tr>
              <a:tr h="2746476">
                <a:tc>
                  <a:txBody>
                    <a:bodyPr/>
                    <a:lstStyle/>
                    <a:p>
                      <a:pPr algn="l" fontAlgn="t">
                        <a:buFont typeface="Arial" panose="020B0604020202020204" pitchFamily="34" charset="0"/>
                        <a:buChar char="•"/>
                      </a:pPr>
                      <a:r>
                        <a:rPr lang="en-US">
                          <a:effectLst/>
                        </a:rPr>
                        <a:t>Anthropology</a:t>
                      </a:r>
                    </a:p>
                    <a:p>
                      <a:pPr algn="l" fontAlgn="t">
                        <a:buFont typeface="Arial" panose="020B0604020202020204" pitchFamily="34" charset="0"/>
                        <a:buChar char="•"/>
                      </a:pPr>
                      <a:r>
                        <a:rPr lang="en-US">
                          <a:effectLst/>
                        </a:rPr>
                        <a:t>History</a:t>
                      </a:r>
                    </a:p>
                    <a:p>
                      <a:pPr algn="l" fontAlgn="t">
                        <a:buFont typeface="Arial" panose="020B0604020202020204" pitchFamily="34" charset="0"/>
                        <a:buChar char="•"/>
                      </a:pPr>
                      <a:r>
                        <a:rPr lang="en-US">
                          <a:effectLst/>
                        </a:rPr>
                        <a:t>Industrial Relations</a:t>
                      </a:r>
                    </a:p>
                    <a:p>
                      <a:pPr algn="l" fontAlgn="t">
                        <a:buFont typeface="Arial" panose="020B0604020202020204" pitchFamily="34" charset="0"/>
                        <a:buChar char="•"/>
                      </a:pPr>
                      <a:r>
                        <a:rPr lang="en-US">
                          <a:effectLst/>
                        </a:rPr>
                        <a:t>Information Science &amp; Library Science</a:t>
                      </a:r>
                    </a:p>
                    <a:p>
                      <a:pPr algn="l" fontAlgn="t">
                        <a:buFont typeface="Arial" panose="020B0604020202020204" pitchFamily="34" charset="0"/>
                        <a:buChar char="•"/>
                      </a:pPr>
                      <a:r>
                        <a:rPr lang="en-US">
                          <a:effectLst/>
                        </a:rPr>
                        <a:t>Law</a:t>
                      </a:r>
                    </a:p>
                    <a:p>
                      <a:pPr algn="l" fontAlgn="t">
                        <a:buFont typeface="Arial" panose="020B0604020202020204" pitchFamily="34" charset="0"/>
                        <a:buChar char="•"/>
                      </a:pPr>
                      <a:r>
                        <a:rPr lang="en-US">
                          <a:effectLst/>
                        </a:rPr>
                        <a:t>Linguistics</a:t>
                      </a:r>
                    </a:p>
                    <a:p>
                      <a:pPr algn="l" fontAlgn="t">
                        <a:buFont typeface="Arial" panose="020B0604020202020204" pitchFamily="34" charset="0"/>
                        <a:buChar char="•"/>
                      </a:pPr>
                      <a:r>
                        <a:rPr lang="en-US">
                          <a:effectLst/>
                        </a:rPr>
                        <a:t>Philosophy</a:t>
                      </a:r>
                    </a:p>
                    <a:p>
                      <a:pPr algn="l" fontAlgn="t">
                        <a:buFont typeface="Arial" panose="020B0604020202020204" pitchFamily="34" charset="0"/>
                        <a:buChar char="•"/>
                      </a:pPr>
                      <a:r>
                        <a:rPr lang="en-US">
                          <a:effectLst/>
                        </a:rPr>
                        <a:t>Political Science</a:t>
                      </a:r>
                    </a:p>
                  </a:txBody>
                  <a:tcPr marL="76200" marR="76200" marT="76200" marB="76200">
                    <a:lnL>
                      <a:noFill/>
                    </a:lnL>
                    <a:lnR>
                      <a:noFill/>
                    </a:lnR>
                    <a:lnT>
                      <a:noFill/>
                    </a:lnT>
                    <a:lnB>
                      <a:noFill/>
                    </a:lnB>
                  </a:tcPr>
                </a:tc>
                <a:tc>
                  <a:txBody>
                    <a:bodyPr/>
                    <a:lstStyle/>
                    <a:p>
                      <a:pPr algn="l" fontAlgn="t">
                        <a:buFont typeface="Arial" panose="020B0604020202020204" pitchFamily="34" charset="0"/>
                        <a:buChar char="•"/>
                      </a:pPr>
                      <a:r>
                        <a:rPr lang="en-US" dirty="0">
                          <a:effectLst/>
                        </a:rPr>
                        <a:t>Psychiatry</a:t>
                      </a:r>
                    </a:p>
                    <a:p>
                      <a:pPr algn="l" fontAlgn="t">
                        <a:buFont typeface="Arial" panose="020B0604020202020204" pitchFamily="34" charset="0"/>
                        <a:buChar char="•"/>
                      </a:pPr>
                      <a:r>
                        <a:rPr lang="en-US" dirty="0">
                          <a:effectLst/>
                        </a:rPr>
                        <a:t>Psychology</a:t>
                      </a:r>
                    </a:p>
                    <a:p>
                      <a:pPr algn="l" fontAlgn="t">
                        <a:buFont typeface="Arial" panose="020B0604020202020204" pitchFamily="34" charset="0"/>
                        <a:buChar char="•"/>
                      </a:pPr>
                      <a:r>
                        <a:rPr lang="en-US" dirty="0">
                          <a:effectLst/>
                        </a:rPr>
                        <a:t>Public Health</a:t>
                      </a:r>
                    </a:p>
                    <a:p>
                      <a:pPr algn="l" fontAlgn="t">
                        <a:buFont typeface="Arial" panose="020B0604020202020204" pitchFamily="34" charset="0"/>
                        <a:buChar char="•"/>
                      </a:pPr>
                      <a:r>
                        <a:rPr lang="en-US" dirty="0">
                          <a:effectLst/>
                        </a:rPr>
                        <a:t>Social Issues</a:t>
                      </a:r>
                    </a:p>
                    <a:p>
                      <a:pPr algn="l" fontAlgn="t">
                        <a:buFont typeface="Arial" panose="020B0604020202020204" pitchFamily="34" charset="0"/>
                        <a:buChar char="•"/>
                      </a:pPr>
                      <a:r>
                        <a:rPr lang="en-US" dirty="0">
                          <a:effectLst/>
                        </a:rPr>
                        <a:t>Social Work</a:t>
                      </a:r>
                    </a:p>
                    <a:p>
                      <a:pPr algn="l" fontAlgn="t">
                        <a:buFont typeface="Arial" panose="020B0604020202020204" pitchFamily="34" charset="0"/>
                        <a:buChar char="•"/>
                      </a:pPr>
                      <a:r>
                        <a:rPr lang="en-US" dirty="0">
                          <a:effectLst/>
                        </a:rPr>
                        <a:t>Sociology</a:t>
                      </a:r>
                    </a:p>
                    <a:p>
                      <a:pPr algn="l" fontAlgn="t">
                        <a:buFont typeface="Arial" panose="020B0604020202020204" pitchFamily="34" charset="0"/>
                        <a:buChar char="•"/>
                      </a:pPr>
                      <a:r>
                        <a:rPr lang="en-US" dirty="0">
                          <a:effectLst/>
                        </a:rPr>
                        <a:t>Substance Abuse</a:t>
                      </a:r>
                    </a:p>
                    <a:p>
                      <a:pPr algn="l" fontAlgn="t">
                        <a:buFont typeface="Arial" panose="020B0604020202020204" pitchFamily="34" charset="0"/>
                        <a:buChar char="•"/>
                      </a:pPr>
                      <a:r>
                        <a:rPr lang="en-US" dirty="0">
                          <a:effectLst/>
                        </a:rPr>
                        <a:t>Urban Studies</a:t>
                      </a:r>
                    </a:p>
                    <a:p>
                      <a:pPr algn="l" fontAlgn="t">
                        <a:buFont typeface="Arial" panose="020B0604020202020204" pitchFamily="34" charset="0"/>
                        <a:buChar char="•"/>
                      </a:pPr>
                      <a:r>
                        <a:rPr lang="en-US" dirty="0">
                          <a:effectLst/>
                        </a:rPr>
                        <a:t>Women's Studies</a:t>
                      </a:r>
                    </a:p>
                  </a:txBody>
                  <a:tcPr marL="76200" marR="76200" marT="76200" marB="76200">
                    <a:lnL>
                      <a:noFill/>
                    </a:lnL>
                    <a:lnR>
                      <a:noFill/>
                    </a:lnR>
                    <a:lnT>
                      <a:noFill/>
                    </a:lnT>
                    <a:lnB>
                      <a:noFill/>
                    </a:lnB>
                  </a:tcPr>
                </a:tc>
                <a:extLst>
                  <a:ext uri="{0D108BD9-81ED-4DB2-BD59-A6C34878D82A}">
                    <a16:rowId xmlns:a16="http://schemas.microsoft.com/office/drawing/2014/main" val="1181009928"/>
                  </a:ext>
                </a:extLst>
              </a:tr>
            </a:tbl>
          </a:graphicData>
        </a:graphic>
      </p:graphicFrame>
    </p:spTree>
    <p:extLst>
      <p:ext uri="{BB962C8B-B14F-4D97-AF65-F5344CB8AC3E}">
        <p14:creationId xmlns:p14="http://schemas.microsoft.com/office/powerpoint/2010/main" val="17851249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05970" y="286603"/>
            <a:ext cx="9797052" cy="1091821"/>
          </a:xfrm>
          <a:solidFill>
            <a:schemeClr val="accent2">
              <a:lumMod val="60000"/>
              <a:lumOff val="40000"/>
            </a:schemeClr>
          </a:solidFill>
        </p:spPr>
        <p:txBody>
          <a:bodyPr>
            <a:normAutofit/>
          </a:bodyPr>
          <a:lstStyle/>
          <a:p>
            <a:r>
              <a:rPr lang="en-US" b="1" u="sng" dirty="0">
                <a:latin typeface="Calibri" panose="020F0502020204030204" pitchFamily="34" charset="0"/>
                <a:cs typeface="Calibri" panose="020F0502020204030204" pitchFamily="34" charset="0"/>
              </a:rPr>
              <a:t>Arts &amp; Humanities </a:t>
            </a:r>
            <a:r>
              <a:rPr lang="en-US" b="1" dirty="0">
                <a:latin typeface="Calibri" panose="020F0502020204030204" pitchFamily="34" charset="0"/>
                <a:cs typeface="Calibri" panose="020F0502020204030204" pitchFamily="34" charset="0"/>
              </a:rPr>
              <a:t>Citation Index</a:t>
            </a:r>
            <a:r>
              <a:rPr lang="en-US" b="1" baseline="30000" dirty="0">
                <a:latin typeface="Calibri" panose="020F0502020204030204" pitchFamily="34" charset="0"/>
                <a:cs typeface="Calibri" panose="020F0502020204030204" pitchFamily="34" charset="0"/>
              </a:rPr>
              <a:t>®</a:t>
            </a:r>
            <a:r>
              <a:rPr lang="en-US" b="1" dirty="0">
                <a:latin typeface="Calibri" panose="020F0502020204030204" pitchFamily="34" charset="0"/>
                <a:cs typeface="Calibri" panose="020F0502020204030204" pitchFamily="34" charset="0"/>
              </a:rPr>
              <a:t> (A&amp;HCI</a:t>
            </a:r>
            <a:r>
              <a:rPr lang="en-US" b="1" baseline="30000" dirty="0">
                <a:latin typeface="Calibri" panose="020F0502020204030204" pitchFamily="34" charset="0"/>
                <a:cs typeface="Calibri" panose="020F0502020204030204" pitchFamily="34" charset="0"/>
              </a:rPr>
              <a:t>®</a:t>
            </a:r>
            <a:r>
              <a:rPr lang="en-US" b="1" dirty="0">
                <a:latin typeface="Calibri" panose="020F0502020204030204" pitchFamily="34" charset="0"/>
                <a:cs typeface="Calibri" panose="020F0502020204030204" pitchFamily="34" charset="0"/>
              </a:rPr>
              <a:t>)</a:t>
            </a:r>
            <a:endParaRPr lang="en-US" dirty="0">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1364776" y="1596789"/>
            <a:ext cx="10604311" cy="1883390"/>
          </a:xfrm>
        </p:spPr>
        <p:txBody>
          <a:bodyPr/>
          <a:lstStyle/>
          <a:p>
            <a:r>
              <a:rPr lang="en-US" dirty="0"/>
              <a:t>Arts &amp; Humanities Citation Index is a multidisciplinary index to the journal literature of the arts and humanities. It also indexes individually selected, relevant items from major science and social science journals.</a:t>
            </a:r>
          </a:p>
          <a:p>
            <a:r>
              <a:rPr lang="en-US" dirty="0"/>
              <a:t>Publication years: 1975 to present</a:t>
            </a:r>
          </a:p>
        </p:txBody>
      </p:sp>
      <p:graphicFrame>
        <p:nvGraphicFramePr>
          <p:cNvPr id="4" name="Table 3"/>
          <p:cNvGraphicFramePr>
            <a:graphicFrameLocks noGrp="1"/>
          </p:cNvGraphicFramePr>
          <p:nvPr>
            <p:extLst>
              <p:ext uri="{D42A27DB-BD31-4B8C-83A1-F6EECF244321}">
                <p14:modId xmlns:p14="http://schemas.microsoft.com/office/powerpoint/2010/main" val="4189504535"/>
              </p:ext>
            </p:extLst>
          </p:nvPr>
        </p:nvGraphicFramePr>
        <p:xfrm>
          <a:off x="1842447" y="3480179"/>
          <a:ext cx="9660578" cy="3184477"/>
        </p:xfrm>
        <a:graphic>
          <a:graphicData uri="http://schemas.openxmlformats.org/drawingml/2006/table">
            <a:tbl>
              <a:tblPr/>
              <a:tblGrid>
                <a:gridCol w="4830289">
                  <a:extLst>
                    <a:ext uri="{9D8B030D-6E8A-4147-A177-3AD203B41FA5}">
                      <a16:colId xmlns:a16="http://schemas.microsoft.com/office/drawing/2014/main" val="941824504"/>
                    </a:ext>
                  </a:extLst>
                </a:gridCol>
                <a:gridCol w="4830289">
                  <a:extLst>
                    <a:ext uri="{9D8B030D-6E8A-4147-A177-3AD203B41FA5}">
                      <a16:colId xmlns:a16="http://schemas.microsoft.com/office/drawing/2014/main" val="368926618"/>
                    </a:ext>
                  </a:extLst>
                </a:gridCol>
              </a:tblGrid>
              <a:tr h="445827">
                <a:tc gridSpan="2">
                  <a:txBody>
                    <a:bodyPr/>
                    <a:lstStyle/>
                    <a:p>
                      <a:pPr algn="l" fontAlgn="t"/>
                      <a:r>
                        <a:rPr lang="en-US">
                          <a:effectLst/>
                        </a:rPr>
                        <a:t>Some disciplines covered include:</a:t>
                      </a:r>
                    </a:p>
                  </a:txBody>
                  <a:tcPr marL="76200" marR="76200" marT="76200" marB="76200">
                    <a:lnL>
                      <a:noFill/>
                    </a:lnL>
                    <a:lnR>
                      <a:noFill/>
                    </a:lnR>
                    <a:lnT>
                      <a:noFill/>
                    </a:lnT>
                    <a:lnB>
                      <a:noFill/>
                    </a:lnB>
                  </a:tcPr>
                </a:tc>
                <a:tc hMerge="1">
                  <a:txBody>
                    <a:bodyPr/>
                    <a:lstStyle/>
                    <a:p>
                      <a:endParaRPr lang="en-US"/>
                    </a:p>
                  </a:txBody>
                  <a:tcPr/>
                </a:tc>
                <a:extLst>
                  <a:ext uri="{0D108BD9-81ED-4DB2-BD59-A6C34878D82A}">
                    <a16:rowId xmlns:a16="http://schemas.microsoft.com/office/drawing/2014/main" val="3033856644"/>
                  </a:ext>
                </a:extLst>
              </a:tr>
              <a:tr h="2738650">
                <a:tc>
                  <a:txBody>
                    <a:bodyPr/>
                    <a:lstStyle/>
                    <a:p>
                      <a:pPr algn="l" fontAlgn="t">
                        <a:buFont typeface="Arial" panose="020B0604020202020204" pitchFamily="34" charset="0"/>
                        <a:buChar char="•"/>
                      </a:pPr>
                      <a:r>
                        <a:rPr lang="en-US" dirty="0">
                          <a:effectLst/>
                        </a:rPr>
                        <a:t>Archaeology</a:t>
                      </a:r>
                    </a:p>
                    <a:p>
                      <a:pPr algn="l" fontAlgn="t">
                        <a:buFont typeface="Arial" panose="020B0604020202020204" pitchFamily="34" charset="0"/>
                        <a:buChar char="•"/>
                      </a:pPr>
                      <a:r>
                        <a:rPr lang="en-US" dirty="0">
                          <a:effectLst/>
                        </a:rPr>
                        <a:t>Architecture</a:t>
                      </a:r>
                    </a:p>
                    <a:p>
                      <a:pPr algn="l" fontAlgn="t">
                        <a:buFont typeface="Arial" panose="020B0604020202020204" pitchFamily="34" charset="0"/>
                        <a:buChar char="•"/>
                      </a:pPr>
                      <a:r>
                        <a:rPr lang="en-US" dirty="0">
                          <a:effectLst/>
                        </a:rPr>
                        <a:t>Art</a:t>
                      </a:r>
                    </a:p>
                    <a:p>
                      <a:pPr algn="l" fontAlgn="t">
                        <a:buFont typeface="Arial" panose="020B0604020202020204" pitchFamily="34" charset="0"/>
                        <a:buChar char="•"/>
                      </a:pPr>
                      <a:r>
                        <a:rPr lang="en-US" dirty="0">
                          <a:effectLst/>
                        </a:rPr>
                        <a:t>Asian Studies</a:t>
                      </a:r>
                    </a:p>
                    <a:p>
                      <a:pPr algn="l" fontAlgn="t">
                        <a:buFont typeface="Arial" panose="020B0604020202020204" pitchFamily="34" charset="0"/>
                        <a:buChar char="•"/>
                      </a:pPr>
                      <a:r>
                        <a:rPr lang="en-US" dirty="0">
                          <a:effectLst/>
                        </a:rPr>
                        <a:t>Classics</a:t>
                      </a:r>
                    </a:p>
                    <a:p>
                      <a:pPr algn="l" fontAlgn="t">
                        <a:buFont typeface="Arial" panose="020B0604020202020204" pitchFamily="34" charset="0"/>
                        <a:buChar char="•"/>
                      </a:pPr>
                      <a:r>
                        <a:rPr lang="en-US" dirty="0">
                          <a:effectLst/>
                        </a:rPr>
                        <a:t>Dance</a:t>
                      </a:r>
                    </a:p>
                    <a:p>
                      <a:pPr algn="l" fontAlgn="t">
                        <a:buFont typeface="Arial" panose="020B0604020202020204" pitchFamily="34" charset="0"/>
                        <a:buChar char="•"/>
                      </a:pPr>
                      <a:r>
                        <a:rPr lang="en-US" dirty="0">
                          <a:effectLst/>
                        </a:rPr>
                        <a:t>Folklore</a:t>
                      </a:r>
                    </a:p>
                    <a:p>
                      <a:pPr algn="l" fontAlgn="t">
                        <a:buFont typeface="Arial" panose="020B0604020202020204" pitchFamily="34" charset="0"/>
                        <a:buChar char="•"/>
                      </a:pPr>
                      <a:r>
                        <a:rPr lang="en-US" dirty="0">
                          <a:effectLst/>
                        </a:rPr>
                        <a:t>History</a:t>
                      </a:r>
                    </a:p>
                    <a:p>
                      <a:pPr algn="l" fontAlgn="t">
                        <a:buFont typeface="Arial" panose="020B0604020202020204" pitchFamily="34" charset="0"/>
                        <a:buChar char="•"/>
                      </a:pPr>
                      <a:r>
                        <a:rPr lang="en-US" dirty="0">
                          <a:effectLst/>
                        </a:rPr>
                        <a:t>Language</a:t>
                      </a:r>
                    </a:p>
                  </a:txBody>
                  <a:tcPr marL="76200" marR="76200" marT="76200" marB="76200">
                    <a:lnL>
                      <a:noFill/>
                    </a:lnL>
                    <a:lnR>
                      <a:noFill/>
                    </a:lnR>
                    <a:lnT>
                      <a:noFill/>
                    </a:lnT>
                    <a:lnB>
                      <a:noFill/>
                    </a:lnB>
                  </a:tcPr>
                </a:tc>
                <a:tc>
                  <a:txBody>
                    <a:bodyPr/>
                    <a:lstStyle/>
                    <a:p>
                      <a:pPr algn="l" fontAlgn="t">
                        <a:buFont typeface="Arial" panose="020B0604020202020204" pitchFamily="34" charset="0"/>
                        <a:buChar char="•"/>
                      </a:pPr>
                      <a:r>
                        <a:rPr lang="en-US" dirty="0">
                          <a:effectLst/>
                        </a:rPr>
                        <a:t>Linguistics</a:t>
                      </a:r>
                    </a:p>
                    <a:p>
                      <a:pPr algn="l" fontAlgn="t">
                        <a:buFont typeface="Arial" panose="020B0604020202020204" pitchFamily="34" charset="0"/>
                        <a:buChar char="•"/>
                      </a:pPr>
                      <a:r>
                        <a:rPr lang="en-US" dirty="0">
                          <a:effectLst/>
                        </a:rPr>
                        <a:t>Literary Reviews</a:t>
                      </a:r>
                    </a:p>
                    <a:p>
                      <a:pPr algn="l" fontAlgn="t">
                        <a:buFont typeface="Arial" panose="020B0604020202020204" pitchFamily="34" charset="0"/>
                        <a:buChar char="•"/>
                      </a:pPr>
                      <a:r>
                        <a:rPr lang="en-US" dirty="0">
                          <a:effectLst/>
                        </a:rPr>
                        <a:t>Literature</a:t>
                      </a:r>
                    </a:p>
                    <a:p>
                      <a:pPr algn="l" fontAlgn="t">
                        <a:buFont typeface="Arial" panose="020B0604020202020204" pitchFamily="34" charset="0"/>
                        <a:buChar char="•"/>
                      </a:pPr>
                      <a:r>
                        <a:rPr lang="en-US" dirty="0">
                          <a:effectLst/>
                        </a:rPr>
                        <a:t>Music</a:t>
                      </a:r>
                    </a:p>
                    <a:p>
                      <a:pPr algn="l" fontAlgn="t">
                        <a:buFont typeface="Arial" panose="020B0604020202020204" pitchFamily="34" charset="0"/>
                        <a:buChar char="•"/>
                      </a:pPr>
                      <a:r>
                        <a:rPr lang="en-US" dirty="0">
                          <a:effectLst/>
                        </a:rPr>
                        <a:t>Philosophy</a:t>
                      </a:r>
                    </a:p>
                    <a:p>
                      <a:pPr algn="l" fontAlgn="t">
                        <a:buFont typeface="Arial" panose="020B0604020202020204" pitchFamily="34" charset="0"/>
                        <a:buChar char="•"/>
                      </a:pPr>
                      <a:r>
                        <a:rPr lang="en-US" dirty="0">
                          <a:effectLst/>
                        </a:rPr>
                        <a:t>Poetry</a:t>
                      </a:r>
                    </a:p>
                    <a:p>
                      <a:pPr algn="l" fontAlgn="t">
                        <a:buFont typeface="Arial" panose="020B0604020202020204" pitchFamily="34" charset="0"/>
                        <a:buChar char="•"/>
                      </a:pPr>
                      <a:r>
                        <a:rPr lang="en-US" dirty="0">
                          <a:effectLst/>
                        </a:rPr>
                        <a:t>Radio, Television, &amp; Film</a:t>
                      </a:r>
                    </a:p>
                    <a:p>
                      <a:pPr algn="l" fontAlgn="t">
                        <a:buFont typeface="Arial" panose="020B0604020202020204" pitchFamily="34" charset="0"/>
                        <a:buChar char="•"/>
                      </a:pPr>
                      <a:r>
                        <a:rPr lang="en-US" dirty="0">
                          <a:effectLst/>
                        </a:rPr>
                        <a:t>Religion</a:t>
                      </a:r>
                    </a:p>
                    <a:p>
                      <a:pPr algn="l" fontAlgn="t">
                        <a:buFont typeface="Arial" panose="020B0604020202020204" pitchFamily="34" charset="0"/>
                        <a:buChar char="•"/>
                      </a:pPr>
                      <a:r>
                        <a:rPr lang="en-US" dirty="0">
                          <a:effectLst/>
                        </a:rPr>
                        <a:t>Theater</a:t>
                      </a:r>
                    </a:p>
                  </a:txBody>
                  <a:tcPr marL="76200" marR="76200" marT="76200" marB="76200">
                    <a:lnL>
                      <a:noFill/>
                    </a:lnL>
                    <a:lnR>
                      <a:noFill/>
                    </a:lnR>
                    <a:lnT>
                      <a:noFill/>
                    </a:lnT>
                    <a:lnB>
                      <a:noFill/>
                    </a:lnB>
                  </a:tcPr>
                </a:tc>
                <a:extLst>
                  <a:ext uri="{0D108BD9-81ED-4DB2-BD59-A6C34878D82A}">
                    <a16:rowId xmlns:a16="http://schemas.microsoft.com/office/drawing/2014/main" val="1830140042"/>
                  </a:ext>
                </a:extLst>
              </a:tr>
            </a:tbl>
          </a:graphicData>
        </a:graphic>
      </p:graphicFrame>
    </p:spTree>
    <p:extLst>
      <p:ext uri="{BB962C8B-B14F-4D97-AF65-F5344CB8AC3E}">
        <p14:creationId xmlns:p14="http://schemas.microsoft.com/office/powerpoint/2010/main" val="3196608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0436" y="259308"/>
            <a:ext cx="9892588" cy="1037229"/>
          </a:xfrm>
          <a:solidFill>
            <a:schemeClr val="accent3">
              <a:lumMod val="75000"/>
            </a:schemeClr>
          </a:solidFill>
        </p:spPr>
        <p:txBody>
          <a:bodyPr/>
          <a:lstStyle/>
          <a:p>
            <a:r>
              <a:rPr lang="en-US" b="1" u="sng" dirty="0">
                <a:latin typeface="Calibri" panose="020F0502020204030204" pitchFamily="34" charset="0"/>
                <a:cs typeface="Calibri" panose="020F0502020204030204" pitchFamily="34" charset="0"/>
              </a:rPr>
              <a:t>Emerging Sources </a:t>
            </a:r>
            <a:r>
              <a:rPr lang="en-US" b="1" dirty="0">
                <a:latin typeface="Calibri" panose="020F0502020204030204" pitchFamily="34" charset="0"/>
                <a:cs typeface="Calibri" panose="020F0502020204030204" pitchFamily="34" charset="0"/>
              </a:rPr>
              <a:t>Citation Index (ESCI)</a:t>
            </a:r>
            <a:endParaRPr lang="en-US" dirty="0">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1484310" y="1828800"/>
            <a:ext cx="10018713" cy="3671247"/>
          </a:xfrm>
        </p:spPr>
        <p:txBody>
          <a:bodyPr/>
          <a:lstStyle/>
          <a:p>
            <a:r>
              <a:rPr lang="en-US" dirty="0"/>
              <a:t>Since launching the Emerging Sources Citation Index in 2015, thousands of titles with back files dating back to 2005 were added.  Journals included in the Emerging Sources Citation Index cover all disciplines and range from international and broad scope publications to those that provide deeper regional or specialty area coverage.</a:t>
            </a:r>
          </a:p>
          <a:p>
            <a:r>
              <a:rPr lang="en-US" b="1" dirty="0"/>
              <a:t>Publication years</a:t>
            </a:r>
            <a:r>
              <a:rPr lang="en-US" dirty="0"/>
              <a:t>: 2005 to present</a:t>
            </a:r>
          </a:p>
          <a:p>
            <a:endParaRPr lang="en-US" dirty="0"/>
          </a:p>
        </p:txBody>
      </p:sp>
    </p:spTree>
    <p:extLst>
      <p:ext uri="{BB962C8B-B14F-4D97-AF65-F5344CB8AC3E}">
        <p14:creationId xmlns:p14="http://schemas.microsoft.com/office/powerpoint/2010/main" val="10602810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78676" y="423080"/>
            <a:ext cx="10140286" cy="1050878"/>
          </a:xfrm>
          <a:solidFill>
            <a:schemeClr val="accent1">
              <a:lumMod val="40000"/>
              <a:lumOff val="60000"/>
            </a:schemeClr>
          </a:solidFill>
        </p:spPr>
        <p:txBody>
          <a:bodyPr>
            <a:normAutofit/>
          </a:bodyPr>
          <a:lstStyle/>
          <a:p>
            <a:r>
              <a:rPr lang="en-US" sz="3200" b="1" u="sng" dirty="0">
                <a:latin typeface="Calibri" panose="020F0502020204030204" pitchFamily="34" charset="0"/>
                <a:cs typeface="Calibri" panose="020F0502020204030204" pitchFamily="34" charset="0"/>
              </a:rPr>
              <a:t>Conference Proceedings </a:t>
            </a:r>
            <a:r>
              <a:rPr lang="en-US" sz="3200" b="1" dirty="0">
                <a:latin typeface="Calibri" panose="020F0502020204030204" pitchFamily="34" charset="0"/>
                <a:cs typeface="Calibri" panose="020F0502020204030204" pitchFamily="34" charset="0"/>
              </a:rPr>
              <a:t>Citation Index - </a:t>
            </a:r>
            <a:r>
              <a:rPr lang="en-US" sz="3200" b="1" i="1" dirty="0">
                <a:latin typeface="Calibri" panose="020F0502020204030204" pitchFamily="34" charset="0"/>
                <a:cs typeface="Calibri" panose="020F0502020204030204" pitchFamily="34" charset="0"/>
              </a:rPr>
              <a:t>Science</a:t>
            </a:r>
            <a:r>
              <a:rPr lang="en-US" sz="3200" b="1" dirty="0">
                <a:latin typeface="Calibri" panose="020F0502020204030204" pitchFamily="34" charset="0"/>
                <a:cs typeface="Calibri" panose="020F0502020204030204" pitchFamily="34" charset="0"/>
              </a:rPr>
              <a:t> (CPCI-S)</a:t>
            </a:r>
            <a:endParaRPr lang="en-US" sz="3200" dirty="0">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1484310" y="1733267"/>
            <a:ext cx="10018713" cy="1078172"/>
          </a:xfrm>
        </p:spPr>
        <p:txBody>
          <a:bodyPr/>
          <a:lstStyle/>
          <a:p>
            <a:r>
              <a:rPr lang="en-US" b="1" dirty="0"/>
              <a:t>Publication years</a:t>
            </a:r>
            <a:r>
              <a:rPr lang="en-US" dirty="0"/>
              <a:t>: 1990 to present</a:t>
            </a:r>
          </a:p>
          <a:p>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737581789"/>
              </p:ext>
            </p:extLst>
          </p:nvPr>
        </p:nvGraphicFramePr>
        <p:xfrm>
          <a:off x="1484313" y="2647666"/>
          <a:ext cx="10018712" cy="3208304"/>
        </p:xfrm>
        <a:graphic>
          <a:graphicData uri="http://schemas.openxmlformats.org/drawingml/2006/table">
            <a:tbl>
              <a:tblPr/>
              <a:tblGrid>
                <a:gridCol w="5009356">
                  <a:extLst>
                    <a:ext uri="{9D8B030D-6E8A-4147-A177-3AD203B41FA5}">
                      <a16:colId xmlns:a16="http://schemas.microsoft.com/office/drawing/2014/main" val="768451357"/>
                    </a:ext>
                  </a:extLst>
                </a:gridCol>
                <a:gridCol w="5009356">
                  <a:extLst>
                    <a:ext uri="{9D8B030D-6E8A-4147-A177-3AD203B41FA5}">
                      <a16:colId xmlns:a16="http://schemas.microsoft.com/office/drawing/2014/main" val="2871981357"/>
                    </a:ext>
                  </a:extLst>
                </a:gridCol>
              </a:tblGrid>
              <a:tr h="650828">
                <a:tc gridSpan="2">
                  <a:txBody>
                    <a:bodyPr/>
                    <a:lstStyle/>
                    <a:p>
                      <a:pPr algn="l" fontAlgn="t"/>
                      <a:r>
                        <a:rPr lang="en-US" sz="2400" dirty="0">
                          <a:effectLst/>
                        </a:rPr>
                        <a:t>This citation index covers conference literature in all scientific and technical fields, including:</a:t>
                      </a:r>
                    </a:p>
                  </a:txBody>
                  <a:tcPr marL="76200" marR="76200" marT="76200" marB="76200">
                    <a:lnL>
                      <a:noFill/>
                    </a:lnL>
                    <a:lnR>
                      <a:noFill/>
                    </a:lnR>
                    <a:lnT>
                      <a:noFill/>
                    </a:lnT>
                    <a:lnB>
                      <a:noFill/>
                    </a:lnB>
                  </a:tcPr>
                </a:tc>
                <a:tc hMerge="1">
                  <a:txBody>
                    <a:bodyPr/>
                    <a:lstStyle/>
                    <a:p>
                      <a:endParaRPr lang="en-US"/>
                    </a:p>
                  </a:txBody>
                  <a:tcPr/>
                </a:tc>
                <a:extLst>
                  <a:ext uri="{0D108BD9-81ED-4DB2-BD59-A6C34878D82A}">
                    <a16:rowId xmlns:a16="http://schemas.microsoft.com/office/drawing/2014/main" val="2651719679"/>
                  </a:ext>
                </a:extLst>
              </a:tr>
              <a:tr h="2324384">
                <a:tc>
                  <a:txBody>
                    <a:bodyPr/>
                    <a:lstStyle/>
                    <a:p>
                      <a:pPr algn="l" fontAlgn="t">
                        <a:buFont typeface="Arial" panose="020B0604020202020204" pitchFamily="34" charset="0"/>
                        <a:buChar char="•"/>
                      </a:pPr>
                      <a:r>
                        <a:rPr lang="en-US" dirty="0">
                          <a:effectLst/>
                        </a:rPr>
                        <a:t>Agriculture</a:t>
                      </a:r>
                    </a:p>
                    <a:p>
                      <a:pPr algn="l" fontAlgn="t">
                        <a:buFont typeface="Arial" panose="020B0604020202020204" pitchFamily="34" charset="0"/>
                        <a:buChar char="•"/>
                      </a:pPr>
                      <a:r>
                        <a:rPr lang="en-US" dirty="0">
                          <a:effectLst/>
                        </a:rPr>
                        <a:t>Biochemistry</a:t>
                      </a:r>
                    </a:p>
                    <a:p>
                      <a:pPr algn="l" fontAlgn="t">
                        <a:buFont typeface="Arial" panose="020B0604020202020204" pitchFamily="34" charset="0"/>
                        <a:buChar char="•"/>
                      </a:pPr>
                      <a:r>
                        <a:rPr lang="en-US" dirty="0">
                          <a:effectLst/>
                        </a:rPr>
                        <a:t>Biology</a:t>
                      </a:r>
                    </a:p>
                    <a:p>
                      <a:pPr algn="l" fontAlgn="t">
                        <a:buFont typeface="Arial" panose="020B0604020202020204" pitchFamily="34" charset="0"/>
                        <a:buChar char="•"/>
                      </a:pPr>
                      <a:r>
                        <a:rPr lang="en-US" dirty="0">
                          <a:effectLst/>
                        </a:rPr>
                        <a:t>Biotechnology</a:t>
                      </a:r>
                    </a:p>
                    <a:p>
                      <a:pPr algn="l" fontAlgn="t">
                        <a:buFont typeface="Arial" panose="020B0604020202020204" pitchFamily="34" charset="0"/>
                        <a:buChar char="•"/>
                      </a:pPr>
                      <a:r>
                        <a:rPr lang="en-US" dirty="0">
                          <a:effectLst/>
                        </a:rPr>
                        <a:t>Chemistry</a:t>
                      </a:r>
                    </a:p>
                  </a:txBody>
                  <a:tcPr marL="76200" marR="76200" marT="76200" marB="76200">
                    <a:lnL>
                      <a:noFill/>
                    </a:lnL>
                    <a:lnR>
                      <a:noFill/>
                    </a:lnR>
                    <a:lnT>
                      <a:noFill/>
                    </a:lnT>
                    <a:lnB>
                      <a:noFill/>
                    </a:lnB>
                  </a:tcPr>
                </a:tc>
                <a:tc>
                  <a:txBody>
                    <a:bodyPr/>
                    <a:lstStyle/>
                    <a:p>
                      <a:pPr algn="l" fontAlgn="t">
                        <a:buFont typeface="Arial" panose="020B0604020202020204" pitchFamily="34" charset="0"/>
                        <a:buChar char="•"/>
                      </a:pPr>
                      <a:r>
                        <a:rPr lang="en-US" dirty="0">
                          <a:effectLst/>
                        </a:rPr>
                        <a:t>Computer Science</a:t>
                      </a:r>
                    </a:p>
                    <a:p>
                      <a:pPr algn="l" fontAlgn="t">
                        <a:buFont typeface="Arial" panose="020B0604020202020204" pitchFamily="34" charset="0"/>
                        <a:buChar char="•"/>
                      </a:pPr>
                      <a:r>
                        <a:rPr lang="en-US" dirty="0">
                          <a:effectLst/>
                        </a:rPr>
                        <a:t>Engineering</a:t>
                      </a:r>
                    </a:p>
                    <a:p>
                      <a:pPr algn="l" fontAlgn="t">
                        <a:buFont typeface="Arial" panose="020B0604020202020204" pitchFamily="34" charset="0"/>
                        <a:buChar char="•"/>
                      </a:pPr>
                      <a:r>
                        <a:rPr lang="en-US" dirty="0">
                          <a:effectLst/>
                        </a:rPr>
                        <a:t>Environmental Sciences</a:t>
                      </a:r>
                    </a:p>
                    <a:p>
                      <a:pPr algn="l" fontAlgn="t">
                        <a:buFont typeface="Arial" panose="020B0604020202020204" pitchFamily="34" charset="0"/>
                        <a:buChar char="•"/>
                      </a:pPr>
                      <a:r>
                        <a:rPr lang="en-US" dirty="0">
                          <a:effectLst/>
                        </a:rPr>
                        <a:t>Medicine</a:t>
                      </a:r>
                    </a:p>
                    <a:p>
                      <a:pPr algn="l" fontAlgn="t">
                        <a:buFont typeface="Arial" panose="020B0604020202020204" pitchFamily="34" charset="0"/>
                        <a:buChar char="•"/>
                      </a:pPr>
                      <a:r>
                        <a:rPr lang="en-US" dirty="0">
                          <a:effectLst/>
                        </a:rPr>
                        <a:t>Physics</a:t>
                      </a:r>
                    </a:p>
                  </a:txBody>
                  <a:tcPr marL="76200" marR="76200" marT="76200" marB="76200">
                    <a:lnL>
                      <a:noFill/>
                    </a:lnL>
                    <a:lnR>
                      <a:noFill/>
                    </a:lnR>
                    <a:lnT>
                      <a:noFill/>
                    </a:lnT>
                    <a:lnB>
                      <a:noFill/>
                    </a:lnB>
                  </a:tcPr>
                </a:tc>
                <a:extLst>
                  <a:ext uri="{0D108BD9-81ED-4DB2-BD59-A6C34878D82A}">
                    <a16:rowId xmlns:a16="http://schemas.microsoft.com/office/drawing/2014/main" val="1740489706"/>
                  </a:ext>
                </a:extLst>
              </a:tr>
            </a:tbl>
          </a:graphicData>
        </a:graphic>
      </p:graphicFrame>
    </p:spTree>
    <p:extLst>
      <p:ext uri="{BB962C8B-B14F-4D97-AF65-F5344CB8AC3E}">
        <p14:creationId xmlns:p14="http://schemas.microsoft.com/office/powerpoint/2010/main" val="9949178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24083" y="313898"/>
            <a:ext cx="9878939" cy="1637731"/>
          </a:xfrm>
          <a:solidFill>
            <a:schemeClr val="accent1">
              <a:lumMod val="40000"/>
              <a:lumOff val="60000"/>
            </a:schemeClr>
          </a:solidFill>
        </p:spPr>
        <p:txBody>
          <a:bodyPr/>
          <a:lstStyle/>
          <a:p>
            <a:r>
              <a:rPr lang="en-US" b="1" u="sng" dirty="0">
                <a:latin typeface="Calibri" panose="020F0502020204030204" pitchFamily="34" charset="0"/>
                <a:cs typeface="Calibri" panose="020F0502020204030204" pitchFamily="34" charset="0"/>
              </a:rPr>
              <a:t>Conference Proceedings </a:t>
            </a:r>
            <a:r>
              <a:rPr lang="en-US" b="1" dirty="0">
                <a:latin typeface="Calibri" panose="020F0502020204030204" pitchFamily="34" charset="0"/>
                <a:cs typeface="Calibri" panose="020F0502020204030204" pitchFamily="34" charset="0"/>
              </a:rPr>
              <a:t>Citation Index - </a:t>
            </a:r>
            <a:r>
              <a:rPr lang="en-US" b="1" i="1" dirty="0">
                <a:latin typeface="Calibri" panose="020F0502020204030204" pitchFamily="34" charset="0"/>
                <a:cs typeface="Calibri" panose="020F0502020204030204" pitchFamily="34" charset="0"/>
              </a:rPr>
              <a:t>Social Sciences &amp; Humanities </a:t>
            </a:r>
            <a:r>
              <a:rPr lang="en-US" b="1" dirty="0">
                <a:latin typeface="Calibri" panose="020F0502020204030204" pitchFamily="34" charset="0"/>
                <a:cs typeface="Calibri" panose="020F0502020204030204" pitchFamily="34" charset="0"/>
              </a:rPr>
              <a:t>(CPCI-SSH)</a:t>
            </a:r>
            <a:endParaRPr lang="en-US" dirty="0">
              <a:latin typeface="Calibri" panose="020F0502020204030204" pitchFamily="34" charset="0"/>
              <a:cs typeface="Calibri" panose="020F0502020204030204" pitchFamily="34" charset="0"/>
            </a:endParaRPr>
          </a:p>
        </p:txBody>
      </p:sp>
      <p:sp>
        <p:nvSpPr>
          <p:cNvPr id="3" name="Content Placeholder 2"/>
          <p:cNvSpPr>
            <a:spLocks noGrp="1"/>
          </p:cNvSpPr>
          <p:nvPr>
            <p:ph idx="1"/>
          </p:nvPr>
        </p:nvSpPr>
        <p:spPr>
          <a:xfrm>
            <a:off x="1484310" y="2142700"/>
            <a:ext cx="10018713" cy="1009934"/>
          </a:xfrm>
        </p:spPr>
        <p:txBody>
          <a:bodyPr/>
          <a:lstStyle/>
          <a:p>
            <a:r>
              <a:rPr lang="en-US" b="1" dirty="0"/>
              <a:t>Publication years</a:t>
            </a:r>
            <a:r>
              <a:rPr lang="en-US" dirty="0"/>
              <a:t>:1990 to present</a:t>
            </a:r>
          </a:p>
        </p:txBody>
      </p:sp>
      <p:graphicFrame>
        <p:nvGraphicFramePr>
          <p:cNvPr id="8" name="Table 7"/>
          <p:cNvGraphicFramePr>
            <a:graphicFrameLocks noGrp="1"/>
          </p:cNvGraphicFramePr>
          <p:nvPr>
            <p:extLst>
              <p:ext uri="{D42A27DB-BD31-4B8C-83A1-F6EECF244321}">
                <p14:modId xmlns:p14="http://schemas.microsoft.com/office/powerpoint/2010/main" val="2696936297"/>
              </p:ext>
            </p:extLst>
          </p:nvPr>
        </p:nvGraphicFramePr>
        <p:xfrm>
          <a:off x="1484313" y="3302758"/>
          <a:ext cx="10018712" cy="2961564"/>
        </p:xfrm>
        <a:graphic>
          <a:graphicData uri="http://schemas.openxmlformats.org/drawingml/2006/table">
            <a:tbl>
              <a:tblPr/>
              <a:tblGrid>
                <a:gridCol w="5009356">
                  <a:extLst>
                    <a:ext uri="{9D8B030D-6E8A-4147-A177-3AD203B41FA5}">
                      <a16:colId xmlns:a16="http://schemas.microsoft.com/office/drawing/2014/main" val="2884926205"/>
                    </a:ext>
                  </a:extLst>
                </a:gridCol>
                <a:gridCol w="5009356">
                  <a:extLst>
                    <a:ext uri="{9D8B030D-6E8A-4147-A177-3AD203B41FA5}">
                      <a16:colId xmlns:a16="http://schemas.microsoft.com/office/drawing/2014/main" val="2672583675"/>
                    </a:ext>
                  </a:extLst>
                </a:gridCol>
              </a:tblGrid>
              <a:tr h="933096">
                <a:tc gridSpan="2">
                  <a:txBody>
                    <a:bodyPr/>
                    <a:lstStyle/>
                    <a:p>
                      <a:pPr algn="l" fontAlgn="t">
                        <a:spcBef>
                          <a:spcPts val="0"/>
                        </a:spcBef>
                      </a:pPr>
                      <a:r>
                        <a:rPr lang="en-US" sz="2400" dirty="0">
                          <a:effectLst/>
                        </a:rPr>
                        <a:t>This citation index covers conference literature in all fields of social sciences, arts, and humanities, including:</a:t>
                      </a:r>
                    </a:p>
                  </a:txBody>
                  <a:tcPr marL="76200" marR="76200" marT="76200" marB="76200">
                    <a:lnL>
                      <a:noFill/>
                    </a:lnL>
                    <a:lnR>
                      <a:noFill/>
                    </a:lnR>
                    <a:lnT>
                      <a:noFill/>
                    </a:lnT>
                    <a:lnB>
                      <a:noFill/>
                    </a:lnB>
                  </a:tcPr>
                </a:tc>
                <a:tc hMerge="1">
                  <a:txBody>
                    <a:bodyPr/>
                    <a:lstStyle/>
                    <a:p>
                      <a:endParaRPr lang="en-US"/>
                    </a:p>
                  </a:txBody>
                  <a:tcPr/>
                </a:tc>
                <a:extLst>
                  <a:ext uri="{0D108BD9-81ED-4DB2-BD59-A6C34878D82A}">
                    <a16:rowId xmlns:a16="http://schemas.microsoft.com/office/drawing/2014/main" val="3815540143"/>
                  </a:ext>
                </a:extLst>
              </a:tr>
              <a:tr h="2028468">
                <a:tc>
                  <a:txBody>
                    <a:bodyPr/>
                    <a:lstStyle/>
                    <a:p>
                      <a:pPr algn="l" fontAlgn="t">
                        <a:buFont typeface="Arial" panose="020B0604020202020204" pitchFamily="34" charset="0"/>
                        <a:buChar char="•"/>
                      </a:pPr>
                      <a:r>
                        <a:rPr lang="en-US">
                          <a:effectLst/>
                        </a:rPr>
                        <a:t>Art</a:t>
                      </a:r>
                    </a:p>
                    <a:p>
                      <a:pPr algn="l" fontAlgn="t">
                        <a:buFont typeface="Arial" panose="020B0604020202020204" pitchFamily="34" charset="0"/>
                        <a:buChar char="•"/>
                      </a:pPr>
                      <a:r>
                        <a:rPr lang="en-US">
                          <a:effectLst/>
                        </a:rPr>
                        <a:t>Economics</a:t>
                      </a:r>
                    </a:p>
                    <a:p>
                      <a:pPr algn="l" fontAlgn="t">
                        <a:buFont typeface="Arial" panose="020B0604020202020204" pitchFamily="34" charset="0"/>
                        <a:buChar char="•"/>
                      </a:pPr>
                      <a:r>
                        <a:rPr lang="en-US">
                          <a:effectLst/>
                        </a:rPr>
                        <a:t>History</a:t>
                      </a:r>
                    </a:p>
                    <a:p>
                      <a:pPr algn="l" fontAlgn="t">
                        <a:buFont typeface="Arial" panose="020B0604020202020204" pitchFamily="34" charset="0"/>
                        <a:buChar char="•"/>
                      </a:pPr>
                      <a:r>
                        <a:rPr lang="en-US">
                          <a:effectLst/>
                        </a:rPr>
                        <a:t>Literature</a:t>
                      </a:r>
                    </a:p>
                    <a:p>
                      <a:pPr algn="l" fontAlgn="t">
                        <a:buFont typeface="Arial" panose="020B0604020202020204" pitchFamily="34" charset="0"/>
                        <a:buChar char="•"/>
                      </a:pPr>
                      <a:r>
                        <a:rPr lang="en-US">
                          <a:effectLst/>
                        </a:rPr>
                        <a:t>Management</a:t>
                      </a:r>
                    </a:p>
                  </a:txBody>
                  <a:tcPr marL="76200" marR="76200" marT="76200" marB="76200">
                    <a:lnL>
                      <a:noFill/>
                    </a:lnL>
                    <a:lnR>
                      <a:noFill/>
                    </a:lnR>
                    <a:lnT>
                      <a:noFill/>
                    </a:lnT>
                    <a:lnB>
                      <a:noFill/>
                    </a:lnB>
                  </a:tcPr>
                </a:tc>
                <a:tc>
                  <a:txBody>
                    <a:bodyPr/>
                    <a:lstStyle/>
                    <a:p>
                      <a:pPr algn="l" fontAlgn="t">
                        <a:buFont typeface="Arial" panose="020B0604020202020204" pitchFamily="34" charset="0"/>
                        <a:buChar char="•"/>
                      </a:pPr>
                      <a:r>
                        <a:rPr lang="en-US" dirty="0">
                          <a:effectLst/>
                        </a:rPr>
                        <a:t>Philosophy</a:t>
                      </a:r>
                    </a:p>
                    <a:p>
                      <a:pPr algn="l" fontAlgn="t">
                        <a:buFont typeface="Arial" panose="020B0604020202020204" pitchFamily="34" charset="0"/>
                        <a:buChar char="•"/>
                      </a:pPr>
                      <a:r>
                        <a:rPr lang="en-US" dirty="0">
                          <a:effectLst/>
                        </a:rPr>
                        <a:t>Psychology</a:t>
                      </a:r>
                    </a:p>
                    <a:p>
                      <a:pPr algn="l" fontAlgn="t">
                        <a:buFont typeface="Arial" panose="020B0604020202020204" pitchFamily="34" charset="0"/>
                        <a:buChar char="•"/>
                      </a:pPr>
                      <a:r>
                        <a:rPr lang="en-US" dirty="0">
                          <a:effectLst/>
                        </a:rPr>
                        <a:t>Public Health</a:t>
                      </a:r>
                    </a:p>
                    <a:p>
                      <a:pPr algn="l" fontAlgn="t">
                        <a:buFont typeface="Arial" panose="020B0604020202020204" pitchFamily="34" charset="0"/>
                        <a:buChar char="•"/>
                      </a:pPr>
                      <a:r>
                        <a:rPr lang="en-US" dirty="0">
                          <a:effectLst/>
                        </a:rPr>
                        <a:t>Sociology</a:t>
                      </a:r>
                    </a:p>
                  </a:txBody>
                  <a:tcPr marL="76200" marR="76200" marT="76200" marB="76200">
                    <a:lnL>
                      <a:noFill/>
                    </a:lnL>
                    <a:lnR>
                      <a:noFill/>
                    </a:lnR>
                    <a:lnT>
                      <a:noFill/>
                    </a:lnT>
                    <a:lnB>
                      <a:noFill/>
                    </a:lnB>
                  </a:tcPr>
                </a:tc>
                <a:extLst>
                  <a:ext uri="{0D108BD9-81ED-4DB2-BD59-A6C34878D82A}">
                    <a16:rowId xmlns:a16="http://schemas.microsoft.com/office/drawing/2014/main" val="1917858691"/>
                  </a:ext>
                </a:extLst>
              </a:tr>
            </a:tbl>
          </a:graphicData>
        </a:graphic>
      </p:graphicFrame>
    </p:spTree>
    <p:extLst>
      <p:ext uri="{BB962C8B-B14F-4D97-AF65-F5344CB8AC3E}">
        <p14:creationId xmlns:p14="http://schemas.microsoft.com/office/powerpoint/2010/main" val="9565943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docProps/app.xml><?xml version="1.0" encoding="utf-8"?>
<Properties xmlns="http://schemas.openxmlformats.org/officeDocument/2006/extended-properties" xmlns:vt="http://schemas.openxmlformats.org/officeDocument/2006/docPropsVTypes">
  <Template>Parallax</Template>
  <TotalTime>2283</TotalTime>
  <Words>1371</Words>
  <Application>Microsoft Office PowerPoint</Application>
  <PresentationFormat>Widescreen</PresentationFormat>
  <Paragraphs>190</Paragraphs>
  <Slides>23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Arial</vt:lpstr>
      <vt:lpstr>Calibri</vt:lpstr>
      <vt:lpstr>Copperplate Gothic Bold</vt:lpstr>
      <vt:lpstr>Corbel</vt:lpstr>
      <vt:lpstr>Times New Roman</vt:lpstr>
      <vt:lpstr>Parallax</vt:lpstr>
      <vt:lpstr>Web Of Science   - Core Collection</vt:lpstr>
      <vt:lpstr>PowerPoint Presentation</vt:lpstr>
      <vt:lpstr>Web of Science Core Collection Overview</vt:lpstr>
      <vt:lpstr>Science Citation Index Expanded (SCIE)</vt:lpstr>
      <vt:lpstr>Social Sciences Citation Index (SSCI)</vt:lpstr>
      <vt:lpstr>Arts &amp; Humanities Citation Index® (A&amp;HCI®)</vt:lpstr>
      <vt:lpstr>Emerging Sources Citation Index (ESCI)</vt:lpstr>
      <vt:lpstr>Conference Proceedings Citation Index - Science (CPCI-S)</vt:lpstr>
      <vt:lpstr>Conference Proceedings Citation Index - Social Sciences &amp; Humanities (CPCI-SSH)</vt:lpstr>
      <vt:lpstr>Book Citation Index- Science® (BKCI-S) and Social Sciences &amp; Humanities® (BKCI-SSH)</vt:lpstr>
      <vt:lpstr>روش دسترسی به پایگاه</vt:lpstr>
      <vt:lpstr>PowerPoint Presentation</vt:lpstr>
      <vt:lpstr>PowerPoint Presentation</vt:lpstr>
      <vt:lpstr>Search Rules</vt:lpstr>
      <vt:lpstr>Search Operator Precedence</vt:lpstr>
      <vt:lpstr>Lemmatization</vt:lpstr>
      <vt:lpstr>Exact search</vt:lpstr>
      <vt:lpstr>Wildcards</vt:lpstr>
      <vt:lpstr>Right and Left-Hand Truncation</vt:lpstr>
      <vt:lpstr>Hyphens and Apostrophes</vt:lpstr>
      <vt:lpstr>Basic search</vt:lpstr>
      <vt:lpstr>PowerPoint Presentation</vt:lpstr>
      <vt:lpstr>Advanced Search Options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آشنایی با  Web Of Science (WOS)</dc:title>
  <dc:creator>M KH</dc:creator>
  <cp:lastModifiedBy>Dell</cp:lastModifiedBy>
  <cp:revision>123</cp:revision>
  <dcterms:created xsi:type="dcterms:W3CDTF">2021-12-13T05:53:54Z</dcterms:created>
  <dcterms:modified xsi:type="dcterms:W3CDTF">2023-11-06T08:07:28Z</dcterms:modified>
</cp:coreProperties>
</file>